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12192000"/>
  <p:embeddedFontLst>
    <p:embeddedFont>
      <p:font typeface="MiSans" panose="020B0604020202020204" charset="-122"/>
      <p:regular r:id="rId28"/>
    </p:embeddedFont>
    <p:embeddedFont>
      <p:font typeface="Noto Sans SC" panose="020B0200000000000000" pitchFamily="34" charset="-128"/>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7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g.jpeg"/>
          <p:cNvPicPr>
            <a:picLocks noChangeAspect="1"/>
          </p:cNvPicPr>
          <p:nvPr/>
        </p:nvPicPr>
        <p:blipFill>
          <a:blip r:embed="rId4"/>
          <a:srcRect t="7258" r="4849" b="7258"/>
          <a:stretch/>
        </p:blipFill>
        <p:spPr>
          <a:xfrm>
            <a:off x="6629793" y="226638"/>
            <a:ext cx="5346208" cy="6404724"/>
          </a:xfrm>
          <a:prstGeom prst="roundRect">
            <a:avLst>
              <a:gd name="adj" fmla="val 2129"/>
            </a:avLst>
          </a:prstGeom>
        </p:spPr>
      </p:pic>
      <p:sp>
        <p:nvSpPr>
          <p:cNvPr id="3" name="Text 0"/>
          <p:cNvSpPr/>
          <p:nvPr/>
        </p:nvSpPr>
        <p:spPr>
          <a:xfrm>
            <a:off x="235297" y="2291839"/>
            <a:ext cx="6142330" cy="1389237"/>
          </a:xfrm>
          <a:prstGeom prst="rect">
            <a:avLst/>
          </a:prstGeom>
          <a:noFill/>
          <a:ln/>
        </p:spPr>
        <p:txBody>
          <a:bodyPr wrap="square" lIns="91440" tIns="45720" rIns="91440" bIns="45720" rtlCol="0" anchor="t"/>
          <a:lstStyle/>
          <a:p>
            <a:pPr>
              <a:lnSpc>
                <a:spcPct val="100000"/>
              </a:lnSpc>
            </a:pPr>
            <a:r>
              <a:rPr lang="en-US" sz="4400" dirty="0">
                <a:solidFill>
                  <a:srgbClr val="1F8299"/>
                </a:solidFill>
                <a:latin typeface="MiSans" pitchFamily="34" charset="0"/>
                <a:ea typeface="MiSans" pitchFamily="34" charset="-122"/>
                <a:cs typeface="MiSans" pitchFamily="34" charset="-120"/>
              </a:rPr>
              <a:t>Human-AI Capstone Sprint</a:t>
            </a:r>
            <a:endParaRPr lang="en-US" sz="1600" dirty="0"/>
          </a:p>
        </p:txBody>
      </p:sp>
      <p:sp>
        <p:nvSpPr>
          <p:cNvPr id="4" name="Text 1"/>
          <p:cNvSpPr/>
          <p:nvPr/>
        </p:nvSpPr>
        <p:spPr>
          <a:xfrm>
            <a:off x="288002" y="3811382"/>
            <a:ext cx="2446266" cy="256664"/>
          </a:xfrm>
          <a:prstGeom prst="rect">
            <a:avLst/>
          </a:prstGeom>
          <a:noFill/>
          <a:ln/>
        </p:spPr>
        <p:txBody>
          <a:bodyPr wrap="square" lIns="91440" tIns="45720" rIns="91440" bIns="45720" rtlCol="0" anchor="t"/>
          <a:lstStyle/>
          <a:p>
            <a:pPr>
              <a:lnSpc>
                <a:spcPct val="90000"/>
              </a:lnSpc>
            </a:pPr>
            <a:r>
              <a:rPr lang="en-US" sz="1800" dirty="0">
                <a:solidFill>
                  <a:srgbClr val="1F8299"/>
                </a:solidFill>
                <a:latin typeface="MiSans" pitchFamily="34" charset="0"/>
                <a:ea typeface="MiSans" pitchFamily="34" charset="-122"/>
                <a:cs typeface="MiSans" pitchFamily="34" charset="-120"/>
              </a:rPr>
              <a:t>Sean</a:t>
            </a:r>
            <a:endParaRPr lang="en-US" sz="1600" dirty="0"/>
          </a:p>
        </p:txBody>
      </p:sp>
      <p:sp>
        <p:nvSpPr>
          <p:cNvPr id="5" name="Text 2"/>
          <p:cNvSpPr/>
          <p:nvPr/>
        </p:nvSpPr>
        <p:spPr>
          <a:xfrm>
            <a:off x="288002" y="4249532"/>
            <a:ext cx="4965316" cy="256664"/>
          </a:xfrm>
          <a:prstGeom prst="rect">
            <a:avLst/>
          </a:prstGeom>
          <a:noFill/>
          <a:ln/>
        </p:spPr>
        <p:txBody>
          <a:bodyPr wrap="square" lIns="91440" tIns="45720" rIns="91440" bIns="45720" rtlCol="0" anchor="t"/>
          <a:lstStyle/>
          <a:p>
            <a:pPr>
              <a:lnSpc>
                <a:spcPct val="90000"/>
              </a:lnSpc>
            </a:pPr>
            <a:r>
              <a:rPr lang="en-US" sz="1800" dirty="0">
                <a:solidFill>
                  <a:srgbClr val="1F8299"/>
                </a:solidFill>
                <a:latin typeface="MiSans" pitchFamily="34" charset="0"/>
                <a:ea typeface="MiSans" pitchFamily="34" charset="-122"/>
                <a:cs typeface="MiSans" pitchFamily="34" charset="-120"/>
              </a:rPr>
              <a:t>2025/01/01</a:t>
            </a:r>
            <a:endParaRPr lang="en-US" sz="1600" dirty="0"/>
          </a:p>
        </p:txBody>
      </p:sp>
      <p:sp>
        <p:nvSpPr>
          <p:cNvPr id="6" name="Shape 3"/>
          <p:cNvSpPr/>
          <p:nvPr/>
        </p:nvSpPr>
        <p:spPr>
          <a:xfrm>
            <a:off x="345440" y="6477000"/>
            <a:ext cx="156210" cy="156210"/>
          </a:xfrm>
          <a:prstGeom prst="ellipse">
            <a:avLst/>
          </a:prstGeom>
          <a:solidFill>
            <a:srgbClr val="89CCDF"/>
          </a:solidFill>
          <a:ln/>
        </p:spPr>
      </p:sp>
      <p:sp>
        <p:nvSpPr>
          <p:cNvPr id="7" name="Text 4"/>
          <p:cNvSpPr/>
          <p:nvPr/>
        </p:nvSpPr>
        <p:spPr>
          <a:xfrm>
            <a:off x="345440" y="6477000"/>
            <a:ext cx="156210" cy="15621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593725" y="6477000"/>
            <a:ext cx="156210" cy="156210"/>
          </a:xfrm>
          <a:prstGeom prst="ellipse">
            <a:avLst/>
          </a:prstGeom>
          <a:solidFill>
            <a:srgbClr val="CFE8F1"/>
          </a:solidFill>
          <a:ln/>
        </p:spPr>
      </p:sp>
      <p:sp>
        <p:nvSpPr>
          <p:cNvPr id="9" name="Text 6"/>
          <p:cNvSpPr/>
          <p:nvPr/>
        </p:nvSpPr>
        <p:spPr>
          <a:xfrm>
            <a:off x="593725" y="6477000"/>
            <a:ext cx="156210" cy="15621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842010" y="6477000"/>
            <a:ext cx="156210" cy="156210"/>
          </a:xfrm>
          <a:prstGeom prst="ellipse">
            <a:avLst/>
          </a:prstGeom>
          <a:solidFill>
            <a:srgbClr val="89CCDF"/>
          </a:solidFill>
          <a:ln/>
        </p:spPr>
      </p:sp>
      <p:sp>
        <p:nvSpPr>
          <p:cNvPr id="11" name="Text 8"/>
          <p:cNvSpPr/>
          <p:nvPr/>
        </p:nvSpPr>
        <p:spPr>
          <a:xfrm>
            <a:off x="842010" y="6477000"/>
            <a:ext cx="156210" cy="15621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090295" y="6477000"/>
            <a:ext cx="156210" cy="156210"/>
          </a:xfrm>
          <a:prstGeom prst="ellipse">
            <a:avLst/>
          </a:prstGeom>
          <a:solidFill>
            <a:srgbClr val="CFE8F1"/>
          </a:solidFill>
          <a:ln/>
        </p:spPr>
      </p:sp>
      <p:sp>
        <p:nvSpPr>
          <p:cNvPr id="13" name="Text 10"/>
          <p:cNvSpPr/>
          <p:nvPr/>
        </p:nvSpPr>
        <p:spPr>
          <a:xfrm>
            <a:off x="1090295" y="6477000"/>
            <a:ext cx="156210" cy="15621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8-27-19:58:23-d2nf5np8bjvh7rlivug0.png"/>
          <p:cNvPicPr>
            <a:picLocks noChangeAspect="1"/>
          </p:cNvPicPr>
          <p:nvPr/>
        </p:nvPicPr>
        <p:blipFill>
          <a:blip r:embed="rId4"/>
          <a:stretch>
            <a:fillRect/>
          </a:stretch>
        </p:blipFill>
        <p:spPr>
          <a:xfrm>
            <a:off x="0" y="0"/>
            <a:ext cx="12192000" cy="5181600"/>
          </a:xfrm>
          <a:prstGeom prst="rect">
            <a:avLst/>
          </a:prstGeom>
        </p:spPr>
      </p:pic>
      <p:sp>
        <p:nvSpPr>
          <p:cNvPr id="3" name="Shape 0"/>
          <p:cNvSpPr/>
          <p:nvPr/>
        </p:nvSpPr>
        <p:spPr>
          <a:xfrm>
            <a:off x="0" y="-34290"/>
            <a:ext cx="12192000" cy="6911340"/>
          </a:xfrm>
          <a:prstGeom prst="rect">
            <a:avLst/>
          </a:prstGeom>
          <a:solidFill>
            <a:srgbClr val="1596CE">
              <a:alpha val="34902"/>
            </a:srgbClr>
          </a:solidFill>
          <a:ln/>
        </p:spPr>
      </p:sp>
      <p:sp>
        <p:nvSpPr>
          <p:cNvPr id="4" name="Text 1"/>
          <p:cNvSpPr/>
          <p:nvPr/>
        </p:nvSpPr>
        <p:spPr>
          <a:xfrm>
            <a:off x="0" y="-34290"/>
            <a:ext cx="12192000" cy="691134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19:58:18-d2nf5mh8bjvh7rlivucg.png"/>
          <p:cNvPicPr>
            <a:picLocks noChangeAspect="1"/>
          </p:cNvPicPr>
          <p:nvPr/>
        </p:nvPicPr>
        <p:blipFill>
          <a:blip r:embed="rId5"/>
          <a:stretch>
            <a:fillRect/>
          </a:stretch>
        </p:blipFill>
        <p:spPr>
          <a:xfrm>
            <a:off x="0" y="0"/>
            <a:ext cx="12192000" cy="6857999"/>
          </a:xfrm>
          <a:prstGeom prst="rect">
            <a:avLst/>
          </a:prstGeom>
        </p:spPr>
      </p:pic>
      <p:sp>
        <p:nvSpPr>
          <p:cNvPr id="6" name="Shape 2"/>
          <p:cNvSpPr/>
          <p:nvPr/>
        </p:nvSpPr>
        <p:spPr>
          <a:xfrm>
            <a:off x="0" y="4781550"/>
            <a:ext cx="12192000" cy="2095500"/>
          </a:xfrm>
          <a:prstGeom prst="rect">
            <a:avLst/>
          </a:prstGeom>
          <a:solidFill>
            <a:srgbClr val="FFFFFF"/>
          </a:solidFill>
          <a:ln/>
        </p:spPr>
      </p:sp>
      <p:sp>
        <p:nvSpPr>
          <p:cNvPr id="7" name="Text 3"/>
          <p:cNvSpPr/>
          <p:nvPr/>
        </p:nvSpPr>
        <p:spPr>
          <a:xfrm>
            <a:off x="0" y="4781550"/>
            <a:ext cx="12192000" cy="20955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003299" y="3010535"/>
            <a:ext cx="7817971" cy="583565"/>
          </a:xfrm>
          <a:prstGeom prst="rect">
            <a:avLst/>
          </a:prstGeom>
          <a:noFill/>
          <a:ln/>
        </p:spPr>
        <p:txBody>
          <a:bodyPr wrap="square" lIns="91440" tIns="45720" rIns="91440" bIns="45720" rtlCol="0" anchor="t">
            <a:spAutoFit/>
          </a:bodyPr>
          <a:lstStyle/>
          <a:p>
            <a:pPr>
              <a:lnSpc>
                <a:spcPct val="100000"/>
              </a:lnSpc>
            </a:pPr>
            <a:r>
              <a:rPr lang="en-US" sz="3200" dirty="0">
                <a:solidFill>
                  <a:srgbClr val="FFFFFF"/>
                </a:solidFill>
                <a:latin typeface="MiSans" pitchFamily="34" charset="0"/>
                <a:ea typeface="MiSans" pitchFamily="34" charset="-122"/>
                <a:cs typeface="MiSans" pitchFamily="34" charset="-120"/>
              </a:rPr>
              <a:t>Workflow Blueprint</a:t>
            </a:r>
            <a:endParaRPr lang="en-US" sz="1600" dirty="0"/>
          </a:p>
        </p:txBody>
      </p:sp>
      <p:sp>
        <p:nvSpPr>
          <p:cNvPr id="9" name="Text 5"/>
          <p:cNvSpPr/>
          <p:nvPr/>
        </p:nvSpPr>
        <p:spPr>
          <a:xfrm>
            <a:off x="3679190" y="1565275"/>
            <a:ext cx="3399155" cy="1568450"/>
          </a:xfrm>
          <a:prstGeom prst="rect">
            <a:avLst/>
          </a:prstGeom>
          <a:noFill/>
          <a:ln/>
        </p:spPr>
        <p:txBody>
          <a:bodyPr wrap="square" lIns="91440" tIns="45720" rIns="91440" bIns="45720" rtlCol="0" anchor="t">
            <a:spAutoFit/>
          </a:bodyPr>
          <a:lstStyle/>
          <a:p>
            <a:pPr>
              <a:lnSpc>
                <a:spcPct val="100000"/>
              </a:lnSpc>
            </a:pPr>
            <a:r>
              <a:rPr lang="en-US" sz="9600" dirty="0">
                <a:solidFill>
                  <a:srgbClr val="FFFFFF"/>
                </a:solidFill>
                <a:latin typeface="MiSans" pitchFamily="34" charset="0"/>
                <a:ea typeface="MiSans" pitchFamily="34" charset="-122"/>
                <a:cs typeface="MiSans" pitchFamily="34" charset="-120"/>
              </a:rPr>
              <a:t>03</a:t>
            </a:r>
            <a:endParaRPr lang="en-US" sz="1600" dirty="0"/>
          </a:p>
        </p:txBody>
      </p:sp>
      <p:sp>
        <p:nvSpPr>
          <p:cNvPr id="10" name="Text 6"/>
          <p:cNvSpPr/>
          <p:nvPr/>
        </p:nvSpPr>
        <p:spPr>
          <a:xfrm>
            <a:off x="1003300" y="1565275"/>
            <a:ext cx="2910205" cy="1445260"/>
          </a:xfrm>
          <a:prstGeom prst="rect">
            <a:avLst/>
          </a:prstGeom>
          <a:noFill/>
          <a:ln/>
        </p:spPr>
        <p:txBody>
          <a:bodyPr wrap="square" lIns="91440" tIns="45720" rIns="91440" bIns="45720" rtlCol="0" anchor="t">
            <a:spAutoFit/>
          </a:bodyPr>
          <a:lstStyle/>
          <a:p>
            <a:pPr>
              <a:lnSpc>
                <a:spcPct val="100000"/>
              </a:lnSpc>
            </a:pPr>
            <a:r>
              <a:rPr lang="en-US" sz="8800" dirty="0">
                <a:solidFill>
                  <a:srgbClr val="FFFFFF"/>
                </a:solidFill>
                <a:latin typeface="MiSans" pitchFamily="34" charset="0"/>
                <a:ea typeface="MiSans" pitchFamily="34" charset="-122"/>
                <a:cs typeface="MiSans" pitchFamily="34" charset="-120"/>
              </a:rPr>
              <a:t>Part.</a:t>
            </a:r>
            <a:endParaRPr lang="en-US" sz="1600" dirty="0"/>
          </a:p>
        </p:txBody>
      </p:sp>
      <p:sp>
        <p:nvSpPr>
          <p:cNvPr id="11" name="Shape 7"/>
          <p:cNvSpPr/>
          <p:nvPr/>
        </p:nvSpPr>
        <p:spPr>
          <a:xfrm>
            <a:off x="1003300" y="3832778"/>
            <a:ext cx="10296671" cy="142613"/>
          </a:xfrm>
          <a:prstGeom prst="rect">
            <a:avLst/>
          </a:prstGeom>
          <a:solidFill>
            <a:srgbClr val="FFFFFF"/>
          </a:solidFill>
          <a:ln/>
        </p:spPr>
      </p:sp>
      <p:sp>
        <p:nvSpPr>
          <p:cNvPr id="12" name="Text 8"/>
          <p:cNvSpPr/>
          <p:nvPr/>
        </p:nvSpPr>
        <p:spPr>
          <a:xfrm>
            <a:off x="1003300" y="3832778"/>
            <a:ext cx="10296671" cy="142613"/>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139700" y="1676400"/>
            <a:ext cx="11912600" cy="508000"/>
          </a:xfrm>
          <a:prstGeom prst="rect">
            <a:avLst/>
          </a:prstGeom>
          <a:noFill/>
          <a:ln/>
        </p:spPr>
        <p:txBody>
          <a:bodyPr wrap="square" lIns="0" tIns="0" rIns="0" bIns="0" rtlCol="0" anchor="ctr"/>
          <a:lstStyle/>
          <a:p>
            <a:pPr algn="ctr">
              <a:lnSpc>
                <a:spcPct val="90000"/>
              </a:lnSpc>
            </a:pPr>
            <a:r>
              <a:rPr lang="en-US" sz="3600" b="1" dirty="0">
                <a:solidFill>
                  <a:srgbClr val="0093B2"/>
                </a:solidFill>
                <a:latin typeface="Noto Sans SC" pitchFamily="34" charset="0"/>
                <a:ea typeface="Noto Sans SC" pitchFamily="34" charset="-122"/>
                <a:cs typeface="Noto Sans SC" pitchFamily="34" charset="-120"/>
              </a:rPr>
              <a:t>Plan: Scope, Roles, &amp; Success Metrics</a:t>
            </a:r>
            <a:endParaRPr lang="en-US" sz="1600" dirty="0"/>
          </a:p>
        </p:txBody>
      </p:sp>
      <p:sp>
        <p:nvSpPr>
          <p:cNvPr id="4" name="Shape 1"/>
          <p:cNvSpPr/>
          <p:nvPr/>
        </p:nvSpPr>
        <p:spPr>
          <a:xfrm>
            <a:off x="1896533" y="2794000"/>
            <a:ext cx="609600" cy="609600"/>
          </a:xfrm>
          <a:custGeom>
            <a:avLst/>
            <a:gdLst/>
            <a:ahLst/>
            <a:cxnLst/>
            <a:rect l="l" t="t" r="r" b="b"/>
            <a:pathLst>
              <a:path w="609600" h="609600">
                <a:moveTo>
                  <a:pt x="305276" y="0"/>
                </a:moveTo>
                <a:cubicBezTo>
                  <a:pt x="284202" y="0"/>
                  <a:pt x="267176" y="17026"/>
                  <a:pt x="267176" y="38100"/>
                </a:cubicBezTo>
                <a:lnTo>
                  <a:pt x="267176" y="76200"/>
                </a:lnTo>
                <a:lnTo>
                  <a:pt x="76676" y="76200"/>
                </a:lnTo>
                <a:cubicBezTo>
                  <a:pt x="55602" y="76200"/>
                  <a:pt x="38576" y="93226"/>
                  <a:pt x="38576" y="114300"/>
                </a:cubicBezTo>
                <a:lnTo>
                  <a:pt x="38576" y="190500"/>
                </a:lnTo>
                <a:cubicBezTo>
                  <a:pt x="38576" y="211574"/>
                  <a:pt x="55602" y="228600"/>
                  <a:pt x="76676" y="228600"/>
                </a:cubicBezTo>
                <a:lnTo>
                  <a:pt x="267176" y="228600"/>
                </a:lnTo>
                <a:lnTo>
                  <a:pt x="267176" y="304800"/>
                </a:lnTo>
                <a:lnTo>
                  <a:pt x="84534" y="304800"/>
                </a:lnTo>
                <a:cubicBezTo>
                  <a:pt x="79534" y="304800"/>
                  <a:pt x="74652" y="306824"/>
                  <a:pt x="71080" y="310396"/>
                </a:cubicBezTo>
                <a:lnTo>
                  <a:pt x="13930" y="367546"/>
                </a:lnTo>
                <a:cubicBezTo>
                  <a:pt x="6548" y="374928"/>
                  <a:pt x="6548" y="387072"/>
                  <a:pt x="13930" y="394454"/>
                </a:cubicBezTo>
                <a:lnTo>
                  <a:pt x="71080" y="451604"/>
                </a:lnTo>
                <a:cubicBezTo>
                  <a:pt x="74652" y="455176"/>
                  <a:pt x="79534" y="457200"/>
                  <a:pt x="84534" y="457200"/>
                </a:cubicBezTo>
                <a:lnTo>
                  <a:pt x="267176" y="457200"/>
                </a:lnTo>
                <a:lnTo>
                  <a:pt x="267176" y="571500"/>
                </a:lnTo>
                <a:cubicBezTo>
                  <a:pt x="267176" y="592574"/>
                  <a:pt x="284202" y="609600"/>
                  <a:pt x="305276" y="609600"/>
                </a:cubicBezTo>
                <a:cubicBezTo>
                  <a:pt x="326350" y="609600"/>
                  <a:pt x="343376" y="592574"/>
                  <a:pt x="343376" y="571500"/>
                </a:cubicBezTo>
                <a:lnTo>
                  <a:pt x="343376" y="457200"/>
                </a:lnTo>
                <a:lnTo>
                  <a:pt x="533876" y="457200"/>
                </a:lnTo>
                <a:cubicBezTo>
                  <a:pt x="554950" y="457200"/>
                  <a:pt x="571976" y="440174"/>
                  <a:pt x="571976" y="419100"/>
                </a:cubicBezTo>
                <a:lnTo>
                  <a:pt x="571976" y="342900"/>
                </a:lnTo>
                <a:cubicBezTo>
                  <a:pt x="571976" y="321826"/>
                  <a:pt x="554950" y="304800"/>
                  <a:pt x="533876" y="304800"/>
                </a:cubicBezTo>
                <a:lnTo>
                  <a:pt x="343376" y="304800"/>
                </a:lnTo>
                <a:lnTo>
                  <a:pt x="343376" y="228600"/>
                </a:lnTo>
                <a:lnTo>
                  <a:pt x="526018" y="228600"/>
                </a:lnTo>
                <a:cubicBezTo>
                  <a:pt x="531019" y="228600"/>
                  <a:pt x="535900" y="226576"/>
                  <a:pt x="539472" y="223004"/>
                </a:cubicBezTo>
                <a:lnTo>
                  <a:pt x="596622" y="165854"/>
                </a:lnTo>
                <a:cubicBezTo>
                  <a:pt x="604004" y="158472"/>
                  <a:pt x="604004" y="146328"/>
                  <a:pt x="596622" y="138946"/>
                </a:cubicBezTo>
                <a:lnTo>
                  <a:pt x="539472" y="81796"/>
                </a:lnTo>
                <a:cubicBezTo>
                  <a:pt x="535900" y="78224"/>
                  <a:pt x="531019" y="76200"/>
                  <a:pt x="526018" y="76200"/>
                </a:cubicBezTo>
                <a:lnTo>
                  <a:pt x="343376" y="76200"/>
                </a:lnTo>
                <a:lnTo>
                  <a:pt x="343376" y="38100"/>
                </a:lnTo>
                <a:cubicBezTo>
                  <a:pt x="343376" y="17026"/>
                  <a:pt x="326350" y="0"/>
                  <a:pt x="305276" y="0"/>
                </a:cubicBezTo>
                <a:close/>
              </a:path>
            </a:pathLst>
          </a:custGeom>
          <a:solidFill>
            <a:srgbClr val="0093B2"/>
          </a:solidFill>
          <a:ln/>
        </p:spPr>
      </p:sp>
      <p:sp>
        <p:nvSpPr>
          <p:cNvPr id="5" name="Text 2"/>
          <p:cNvSpPr/>
          <p:nvPr/>
        </p:nvSpPr>
        <p:spPr>
          <a:xfrm>
            <a:off x="1333235" y="3606800"/>
            <a:ext cx="1739900" cy="355600"/>
          </a:xfrm>
          <a:prstGeom prst="rect">
            <a:avLst/>
          </a:prstGeom>
          <a:noFill/>
          <a:ln/>
        </p:spPr>
        <p:txBody>
          <a:bodyPr wrap="square" lIns="0" tIns="0" rIns="0" bIns="0" rtlCol="0" anchor="ctr"/>
          <a:lstStyle/>
          <a:p>
            <a:pPr algn="ctr">
              <a:lnSpc>
                <a:spcPct val="120000"/>
              </a:lnSpc>
            </a:pPr>
            <a:r>
              <a:rPr lang="en-US" sz="2000" b="1" dirty="0">
                <a:solidFill>
                  <a:srgbClr val="3A4F5C"/>
                </a:solidFill>
                <a:latin typeface="Noto Sans SC" pitchFamily="34" charset="0"/>
                <a:ea typeface="Noto Sans SC" pitchFamily="34" charset="-122"/>
                <a:cs typeface="Noto Sans SC" pitchFamily="34" charset="-120"/>
              </a:rPr>
              <a:t>Define Scope</a:t>
            </a:r>
            <a:endParaRPr lang="en-US" sz="1600" dirty="0"/>
          </a:p>
        </p:txBody>
      </p:sp>
      <p:sp>
        <p:nvSpPr>
          <p:cNvPr id="6" name="Text 3"/>
          <p:cNvSpPr/>
          <p:nvPr/>
        </p:nvSpPr>
        <p:spPr>
          <a:xfrm>
            <a:off x="899583" y="4064000"/>
            <a:ext cx="2603500" cy="508000"/>
          </a:xfrm>
          <a:prstGeom prst="rect">
            <a:avLst/>
          </a:prstGeom>
          <a:noFill/>
          <a:ln/>
        </p:spPr>
        <p:txBody>
          <a:bodyPr wrap="square" lIns="0" tIns="0" rIns="0" bIns="0" rtlCol="0" anchor="ctr"/>
          <a:lstStyle/>
          <a:p>
            <a:pPr algn="ctr">
              <a:lnSpc>
                <a:spcPct val="120000"/>
              </a:lnSpc>
            </a:pPr>
            <a:r>
              <a:rPr lang="en-US" sz="1400" dirty="0">
                <a:solidFill>
                  <a:srgbClr val="3A4F5C"/>
                </a:solidFill>
                <a:latin typeface="MiSans" pitchFamily="34" charset="0"/>
                <a:ea typeface="MiSans" pitchFamily="34" charset="-122"/>
                <a:cs typeface="MiSans" pitchFamily="34" charset="-120"/>
              </a:rPr>
              <a:t>Set deliverable boundaries to prevent scope creep.</a:t>
            </a:r>
            <a:endParaRPr lang="en-US" sz="1600" dirty="0"/>
          </a:p>
        </p:txBody>
      </p:sp>
      <p:sp>
        <p:nvSpPr>
          <p:cNvPr id="7" name="Shape 4"/>
          <p:cNvSpPr/>
          <p:nvPr/>
        </p:nvSpPr>
        <p:spPr>
          <a:xfrm>
            <a:off x="5715000" y="3200400"/>
            <a:ext cx="762000" cy="609600"/>
          </a:xfrm>
          <a:custGeom>
            <a:avLst/>
            <a:gdLst/>
            <a:ahLst/>
            <a:cxnLst/>
            <a:rect l="l" t="t" r="r" b="b"/>
            <a:pathLst>
              <a:path w="762000" h="609600">
                <a:moveTo>
                  <a:pt x="86916" y="-29647"/>
                </a:moveTo>
                <a:cubicBezTo>
                  <a:pt x="75724" y="-40838"/>
                  <a:pt x="57626" y="-40838"/>
                  <a:pt x="46553" y="-29647"/>
                </a:cubicBezTo>
                <a:cubicBezTo>
                  <a:pt x="35481" y="-18455"/>
                  <a:pt x="35362" y="-357"/>
                  <a:pt x="46434" y="10835"/>
                </a:cubicBezTo>
                <a:lnTo>
                  <a:pt x="675084" y="639485"/>
                </a:lnTo>
                <a:cubicBezTo>
                  <a:pt x="686276" y="650677"/>
                  <a:pt x="704374" y="650677"/>
                  <a:pt x="715447" y="639485"/>
                </a:cubicBezTo>
                <a:cubicBezTo>
                  <a:pt x="726519" y="628293"/>
                  <a:pt x="726638" y="610195"/>
                  <a:pt x="715447" y="599123"/>
                </a:cubicBezTo>
                <a:lnTo>
                  <a:pt x="383143" y="266700"/>
                </a:lnTo>
                <a:cubicBezTo>
                  <a:pt x="450533" y="265509"/>
                  <a:pt x="504825" y="210503"/>
                  <a:pt x="504825" y="142875"/>
                </a:cubicBezTo>
                <a:cubicBezTo>
                  <a:pt x="504825" y="74533"/>
                  <a:pt x="449342" y="19050"/>
                  <a:pt x="381000" y="19050"/>
                </a:cubicBezTo>
                <a:cubicBezTo>
                  <a:pt x="313373" y="19050"/>
                  <a:pt x="258366" y="73343"/>
                  <a:pt x="257175" y="140732"/>
                </a:cubicBezTo>
                <a:lnTo>
                  <a:pt x="86916" y="-29647"/>
                </a:lnTo>
                <a:close/>
                <a:moveTo>
                  <a:pt x="609600" y="342900"/>
                </a:moveTo>
                <a:cubicBezTo>
                  <a:pt x="589121" y="342900"/>
                  <a:pt x="569476" y="346948"/>
                  <a:pt x="551617" y="354330"/>
                </a:cubicBezTo>
                <a:lnTo>
                  <a:pt x="754023" y="556736"/>
                </a:lnTo>
                <a:cubicBezTo>
                  <a:pt x="759023" y="550307"/>
                  <a:pt x="762000" y="542211"/>
                  <a:pt x="762000" y="533400"/>
                </a:cubicBezTo>
                <a:lnTo>
                  <a:pt x="762000" y="495300"/>
                </a:lnTo>
                <a:cubicBezTo>
                  <a:pt x="762000" y="411123"/>
                  <a:pt x="693777" y="342900"/>
                  <a:pt x="609600" y="342900"/>
                </a:cubicBezTo>
                <a:close/>
                <a:moveTo>
                  <a:pt x="71318" y="116324"/>
                </a:moveTo>
                <a:cubicBezTo>
                  <a:pt x="45720" y="131207"/>
                  <a:pt x="28575" y="158829"/>
                  <a:pt x="28575" y="190500"/>
                </a:cubicBezTo>
                <a:cubicBezTo>
                  <a:pt x="28575" y="237887"/>
                  <a:pt x="66913" y="276225"/>
                  <a:pt x="114300" y="276225"/>
                </a:cubicBezTo>
                <a:cubicBezTo>
                  <a:pt x="145971" y="276225"/>
                  <a:pt x="173593" y="259080"/>
                  <a:pt x="188476" y="233482"/>
                </a:cubicBezTo>
                <a:lnTo>
                  <a:pt x="71318" y="116324"/>
                </a:lnTo>
                <a:close/>
                <a:moveTo>
                  <a:pt x="297894" y="342900"/>
                </a:moveTo>
                <a:cubicBezTo>
                  <a:pt x="234315" y="373737"/>
                  <a:pt x="190500" y="438983"/>
                  <a:pt x="190500" y="514350"/>
                </a:cubicBezTo>
                <a:lnTo>
                  <a:pt x="190500" y="533400"/>
                </a:lnTo>
                <a:cubicBezTo>
                  <a:pt x="190500" y="554474"/>
                  <a:pt x="207526" y="571500"/>
                  <a:pt x="228600" y="571500"/>
                </a:cubicBezTo>
                <a:lnTo>
                  <a:pt x="526494" y="571500"/>
                </a:lnTo>
                <a:lnTo>
                  <a:pt x="297894" y="342900"/>
                </a:lnTo>
                <a:close/>
                <a:moveTo>
                  <a:pt x="152400" y="342900"/>
                </a:moveTo>
                <a:cubicBezTo>
                  <a:pt x="68223" y="342900"/>
                  <a:pt x="0" y="411123"/>
                  <a:pt x="0" y="495300"/>
                </a:cubicBezTo>
                <a:lnTo>
                  <a:pt x="0" y="533400"/>
                </a:lnTo>
                <a:cubicBezTo>
                  <a:pt x="0" y="554474"/>
                  <a:pt x="17026" y="571500"/>
                  <a:pt x="38100" y="571500"/>
                </a:cubicBezTo>
                <a:lnTo>
                  <a:pt x="141327" y="571500"/>
                </a:lnTo>
                <a:cubicBezTo>
                  <a:pt x="136208" y="559832"/>
                  <a:pt x="133350" y="546973"/>
                  <a:pt x="133350" y="533400"/>
                </a:cubicBezTo>
                <a:lnTo>
                  <a:pt x="133350" y="514350"/>
                </a:lnTo>
                <a:cubicBezTo>
                  <a:pt x="133350" y="451009"/>
                  <a:pt x="157163" y="393144"/>
                  <a:pt x="196334" y="349329"/>
                </a:cubicBezTo>
                <a:cubicBezTo>
                  <a:pt x="182404" y="345162"/>
                  <a:pt x="167640" y="342900"/>
                  <a:pt x="152400" y="342900"/>
                </a:cubicBezTo>
                <a:close/>
                <a:moveTo>
                  <a:pt x="733425" y="190500"/>
                </a:moveTo>
                <a:cubicBezTo>
                  <a:pt x="733425" y="143187"/>
                  <a:pt x="695013" y="104775"/>
                  <a:pt x="647700" y="104775"/>
                </a:cubicBezTo>
                <a:cubicBezTo>
                  <a:pt x="600387" y="104775"/>
                  <a:pt x="561975" y="143187"/>
                  <a:pt x="561975" y="190500"/>
                </a:cubicBezTo>
                <a:cubicBezTo>
                  <a:pt x="561975" y="237813"/>
                  <a:pt x="600387" y="276225"/>
                  <a:pt x="647700" y="276225"/>
                </a:cubicBezTo>
                <a:cubicBezTo>
                  <a:pt x="695013" y="276225"/>
                  <a:pt x="733425" y="237813"/>
                  <a:pt x="733425" y="190500"/>
                </a:cubicBezTo>
                <a:close/>
              </a:path>
            </a:pathLst>
          </a:custGeom>
          <a:solidFill>
            <a:srgbClr val="28A8C4"/>
          </a:solidFill>
          <a:ln/>
        </p:spPr>
      </p:sp>
      <p:sp>
        <p:nvSpPr>
          <p:cNvPr id="8" name="Text 5"/>
          <p:cNvSpPr/>
          <p:nvPr/>
        </p:nvSpPr>
        <p:spPr>
          <a:xfrm>
            <a:off x="5157258" y="4013200"/>
            <a:ext cx="1879600" cy="355600"/>
          </a:xfrm>
          <a:prstGeom prst="rect">
            <a:avLst/>
          </a:prstGeom>
          <a:noFill/>
          <a:ln/>
        </p:spPr>
        <p:txBody>
          <a:bodyPr wrap="square" lIns="0" tIns="0" rIns="0" bIns="0" rtlCol="0" anchor="ctr"/>
          <a:lstStyle/>
          <a:p>
            <a:pPr algn="ctr">
              <a:lnSpc>
                <a:spcPct val="120000"/>
              </a:lnSpc>
            </a:pPr>
            <a:r>
              <a:rPr lang="en-US" sz="2000" b="1" dirty="0">
                <a:solidFill>
                  <a:srgbClr val="3A4F5C"/>
                </a:solidFill>
                <a:latin typeface="Noto Sans SC" pitchFamily="34" charset="0"/>
                <a:ea typeface="Noto Sans SC" pitchFamily="34" charset="-122"/>
                <a:cs typeface="Noto Sans SC" pitchFamily="34" charset="-120"/>
              </a:rPr>
              <a:t>Allocate Roles</a:t>
            </a:r>
            <a:endParaRPr lang="en-US" sz="1600" dirty="0"/>
          </a:p>
        </p:txBody>
      </p:sp>
      <p:sp>
        <p:nvSpPr>
          <p:cNvPr id="9" name="Text 6"/>
          <p:cNvSpPr/>
          <p:nvPr/>
        </p:nvSpPr>
        <p:spPr>
          <a:xfrm>
            <a:off x="4794250" y="4470400"/>
            <a:ext cx="2603500" cy="508000"/>
          </a:xfrm>
          <a:prstGeom prst="rect">
            <a:avLst/>
          </a:prstGeom>
          <a:noFill/>
          <a:ln/>
        </p:spPr>
        <p:txBody>
          <a:bodyPr wrap="square" lIns="0" tIns="0" rIns="0" bIns="0" rtlCol="0" anchor="ctr"/>
          <a:lstStyle/>
          <a:p>
            <a:pPr algn="ctr">
              <a:lnSpc>
                <a:spcPct val="120000"/>
              </a:lnSpc>
            </a:pPr>
            <a:r>
              <a:rPr lang="en-US" sz="1400" dirty="0">
                <a:solidFill>
                  <a:srgbClr val="3A4F5C"/>
                </a:solidFill>
                <a:latin typeface="MiSans" pitchFamily="34" charset="0"/>
                <a:ea typeface="MiSans" pitchFamily="34" charset="-122"/>
                <a:cs typeface="MiSans" pitchFamily="34" charset="-120"/>
              </a:rPr>
              <a:t>Assign tasks between human and AI collaborators.</a:t>
            </a:r>
            <a:endParaRPr lang="en-US" sz="1600" dirty="0"/>
          </a:p>
        </p:txBody>
      </p:sp>
      <p:sp>
        <p:nvSpPr>
          <p:cNvPr id="10" name="Shape 7"/>
          <p:cNvSpPr/>
          <p:nvPr/>
        </p:nvSpPr>
        <p:spPr>
          <a:xfrm>
            <a:off x="9685867" y="2794000"/>
            <a:ext cx="609600" cy="609600"/>
          </a:xfrm>
          <a:custGeom>
            <a:avLst/>
            <a:gdLst/>
            <a:ahLst/>
            <a:cxnLst/>
            <a:rect l="l" t="t" r="r" b="b"/>
            <a:pathLst>
              <a:path w="609600" h="609600">
                <a:moveTo>
                  <a:pt x="533400" y="304800"/>
                </a:moveTo>
                <a:cubicBezTo>
                  <a:pt x="533400" y="178632"/>
                  <a:pt x="430968" y="76200"/>
                  <a:pt x="304800" y="76200"/>
                </a:cubicBezTo>
                <a:cubicBezTo>
                  <a:pt x="178632" y="76200"/>
                  <a:pt x="76200" y="178632"/>
                  <a:pt x="76200" y="304800"/>
                </a:cubicBezTo>
                <a:cubicBezTo>
                  <a:pt x="76200" y="430968"/>
                  <a:pt x="178632" y="533400"/>
                  <a:pt x="304800" y="533400"/>
                </a:cubicBezTo>
                <a:cubicBezTo>
                  <a:pt x="430968" y="533400"/>
                  <a:pt x="533400" y="430968"/>
                  <a:pt x="533400" y="304800"/>
                </a:cubicBezTo>
                <a:close/>
                <a:moveTo>
                  <a:pt x="0" y="304800"/>
                </a:moveTo>
                <a:cubicBezTo>
                  <a:pt x="0" y="136576"/>
                  <a:pt x="136576" y="0"/>
                  <a:pt x="304800" y="0"/>
                </a:cubicBezTo>
                <a:cubicBezTo>
                  <a:pt x="473024" y="0"/>
                  <a:pt x="609600" y="136576"/>
                  <a:pt x="609600" y="304800"/>
                </a:cubicBezTo>
                <a:cubicBezTo>
                  <a:pt x="609600" y="473024"/>
                  <a:pt x="473024" y="609600"/>
                  <a:pt x="304800" y="609600"/>
                </a:cubicBezTo>
                <a:cubicBezTo>
                  <a:pt x="136576" y="609600"/>
                  <a:pt x="0" y="473024"/>
                  <a:pt x="0" y="304800"/>
                </a:cubicBezTo>
                <a:close/>
                <a:moveTo>
                  <a:pt x="304800" y="400050"/>
                </a:moveTo>
                <a:cubicBezTo>
                  <a:pt x="357370" y="400050"/>
                  <a:pt x="400050" y="357370"/>
                  <a:pt x="400050" y="304800"/>
                </a:cubicBezTo>
                <a:cubicBezTo>
                  <a:pt x="400050" y="252230"/>
                  <a:pt x="357370" y="209550"/>
                  <a:pt x="304800" y="209550"/>
                </a:cubicBezTo>
                <a:cubicBezTo>
                  <a:pt x="252230" y="209550"/>
                  <a:pt x="209550" y="252230"/>
                  <a:pt x="209550" y="304800"/>
                </a:cubicBezTo>
                <a:cubicBezTo>
                  <a:pt x="209550" y="357370"/>
                  <a:pt x="252230" y="400050"/>
                  <a:pt x="304800" y="400050"/>
                </a:cubicBezTo>
                <a:close/>
                <a:moveTo>
                  <a:pt x="304800" y="133350"/>
                </a:moveTo>
                <a:cubicBezTo>
                  <a:pt x="399426" y="133350"/>
                  <a:pt x="476250" y="210174"/>
                  <a:pt x="476250" y="304800"/>
                </a:cubicBezTo>
                <a:cubicBezTo>
                  <a:pt x="476250" y="399426"/>
                  <a:pt x="399426" y="476250"/>
                  <a:pt x="304800" y="476250"/>
                </a:cubicBezTo>
                <a:cubicBezTo>
                  <a:pt x="210174" y="476250"/>
                  <a:pt x="133350" y="399426"/>
                  <a:pt x="133350" y="304800"/>
                </a:cubicBezTo>
                <a:cubicBezTo>
                  <a:pt x="133350" y="210174"/>
                  <a:pt x="210174" y="133350"/>
                  <a:pt x="304800" y="133350"/>
                </a:cubicBezTo>
                <a:close/>
                <a:moveTo>
                  <a:pt x="266700" y="304800"/>
                </a:moveTo>
                <a:cubicBezTo>
                  <a:pt x="266700" y="283772"/>
                  <a:pt x="283772" y="266700"/>
                  <a:pt x="304800" y="266700"/>
                </a:cubicBezTo>
                <a:cubicBezTo>
                  <a:pt x="325828" y="266700"/>
                  <a:pt x="342900" y="283772"/>
                  <a:pt x="342900" y="304800"/>
                </a:cubicBezTo>
                <a:cubicBezTo>
                  <a:pt x="342900" y="325828"/>
                  <a:pt x="325828" y="342900"/>
                  <a:pt x="304800" y="342900"/>
                </a:cubicBezTo>
                <a:cubicBezTo>
                  <a:pt x="283772" y="342900"/>
                  <a:pt x="266700" y="325828"/>
                  <a:pt x="266700" y="304800"/>
                </a:cubicBezTo>
                <a:close/>
              </a:path>
            </a:pathLst>
          </a:custGeom>
          <a:solidFill>
            <a:srgbClr val="00C4E6"/>
          </a:solidFill>
          <a:ln/>
        </p:spPr>
      </p:sp>
      <p:sp>
        <p:nvSpPr>
          <p:cNvPr id="11" name="Text 8"/>
          <p:cNvSpPr/>
          <p:nvPr/>
        </p:nvSpPr>
        <p:spPr>
          <a:xfrm>
            <a:off x="9249437" y="3606800"/>
            <a:ext cx="1485900" cy="355600"/>
          </a:xfrm>
          <a:prstGeom prst="rect">
            <a:avLst/>
          </a:prstGeom>
          <a:noFill/>
          <a:ln/>
        </p:spPr>
        <p:txBody>
          <a:bodyPr wrap="square" lIns="0" tIns="0" rIns="0" bIns="0" rtlCol="0" anchor="ctr"/>
          <a:lstStyle/>
          <a:p>
            <a:pPr algn="ctr">
              <a:lnSpc>
                <a:spcPct val="120000"/>
              </a:lnSpc>
            </a:pPr>
            <a:r>
              <a:rPr lang="en-US" sz="2000" b="1" dirty="0">
                <a:solidFill>
                  <a:srgbClr val="3A4F5C"/>
                </a:solidFill>
                <a:latin typeface="Noto Sans SC" pitchFamily="34" charset="0"/>
                <a:ea typeface="Noto Sans SC" pitchFamily="34" charset="-122"/>
                <a:cs typeface="Noto Sans SC" pitchFamily="34" charset="-120"/>
              </a:rPr>
              <a:t>Set Metrics</a:t>
            </a:r>
            <a:endParaRPr lang="en-US" sz="1600" dirty="0"/>
          </a:p>
        </p:txBody>
      </p:sp>
      <p:sp>
        <p:nvSpPr>
          <p:cNvPr id="12" name="Text 9"/>
          <p:cNvSpPr/>
          <p:nvPr/>
        </p:nvSpPr>
        <p:spPr>
          <a:xfrm>
            <a:off x="8688917" y="4064000"/>
            <a:ext cx="2603500" cy="762000"/>
          </a:xfrm>
          <a:prstGeom prst="rect">
            <a:avLst/>
          </a:prstGeom>
          <a:noFill/>
          <a:ln/>
        </p:spPr>
        <p:txBody>
          <a:bodyPr wrap="square" lIns="0" tIns="0" rIns="0" bIns="0" rtlCol="0" anchor="ctr"/>
          <a:lstStyle/>
          <a:p>
            <a:pPr algn="ctr">
              <a:lnSpc>
                <a:spcPct val="120000"/>
              </a:lnSpc>
            </a:pPr>
            <a:r>
              <a:rPr lang="en-US" sz="1400" dirty="0">
                <a:solidFill>
                  <a:srgbClr val="3A4F5C"/>
                </a:solidFill>
                <a:latin typeface="MiSans" pitchFamily="34" charset="0"/>
                <a:ea typeface="MiSans" pitchFamily="34" charset="-122"/>
                <a:cs typeface="MiSans" pitchFamily="34" charset="-120"/>
              </a:rPr>
              <a:t>Define success with measurable criteria like clarity and usability.</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254000" y="2159000"/>
            <a:ext cx="5664200" cy="1016000"/>
          </a:xfrm>
          <a:prstGeom prst="rect">
            <a:avLst/>
          </a:prstGeom>
          <a:noFill/>
          <a:ln/>
        </p:spPr>
        <p:txBody>
          <a:bodyPr wrap="square" lIns="0" tIns="0" rIns="0" bIns="0" rtlCol="0" anchor="ctr"/>
          <a:lstStyle/>
          <a:p>
            <a:pPr>
              <a:lnSpc>
                <a:spcPct val="90000"/>
              </a:lnSpc>
            </a:pPr>
            <a:r>
              <a:rPr lang="en-US" sz="3600" b="1" dirty="0">
                <a:solidFill>
                  <a:srgbClr val="0093B2"/>
                </a:solidFill>
                <a:latin typeface="Noto Sans SC" pitchFamily="34" charset="0"/>
                <a:ea typeface="Noto Sans SC" pitchFamily="34" charset="-122"/>
                <a:cs typeface="Noto Sans SC" pitchFamily="34" charset="-120"/>
              </a:rPr>
              <a:t>Create: Prompt, Generate, Evaluate</a:t>
            </a:r>
            <a:endParaRPr lang="en-US" sz="1600" dirty="0"/>
          </a:p>
        </p:txBody>
      </p:sp>
      <p:sp>
        <p:nvSpPr>
          <p:cNvPr id="4" name="Text 1"/>
          <p:cNvSpPr/>
          <p:nvPr/>
        </p:nvSpPr>
        <p:spPr>
          <a:xfrm>
            <a:off x="254000" y="3378200"/>
            <a:ext cx="5537200" cy="1320800"/>
          </a:xfrm>
          <a:prstGeom prst="rect">
            <a:avLst/>
          </a:prstGeom>
          <a:noFill/>
          <a:ln/>
        </p:spPr>
        <p:txBody>
          <a:bodyPr wrap="square" lIns="0" tIns="0" rIns="0" bIns="0" rtlCol="0" anchor="ctr"/>
          <a:lstStyle/>
          <a:p>
            <a:pPr>
              <a:lnSpc>
                <a:spcPct val="140000"/>
              </a:lnSpc>
            </a:pPr>
            <a:r>
              <a:rPr lang="en-US" sz="1600" dirty="0">
                <a:solidFill>
                  <a:srgbClr val="3A4F5C"/>
                </a:solidFill>
                <a:latin typeface="MiSans" pitchFamily="34" charset="0"/>
                <a:ea typeface="MiSans" pitchFamily="34" charset="-122"/>
                <a:cs typeface="MiSans" pitchFamily="34" charset="-120"/>
              </a:rPr>
              <a:t>Dedicate a focused block to active co-creation. Rapid experimentation coupled with instant critique keeps momentum high and surfaces unexpected model strengths early.</a:t>
            </a:r>
            <a:endParaRPr lang="en-US" sz="1600" dirty="0"/>
          </a:p>
        </p:txBody>
      </p:sp>
      <p:sp>
        <p:nvSpPr>
          <p:cNvPr id="5" name="Shape 2"/>
          <p:cNvSpPr/>
          <p:nvPr/>
        </p:nvSpPr>
        <p:spPr>
          <a:xfrm>
            <a:off x="6096000" y="1905000"/>
            <a:ext cx="5842000" cy="609600"/>
          </a:xfrm>
          <a:custGeom>
            <a:avLst/>
            <a:gdLst/>
            <a:ahLst/>
            <a:cxnLst/>
            <a:rect l="l" t="t" r="r" b="b"/>
            <a:pathLst>
              <a:path w="5842000" h="609600">
                <a:moveTo>
                  <a:pt x="101602" y="0"/>
                </a:moveTo>
                <a:lnTo>
                  <a:pt x="5740398" y="0"/>
                </a:lnTo>
                <a:cubicBezTo>
                  <a:pt x="5796511" y="0"/>
                  <a:pt x="5842000" y="45489"/>
                  <a:pt x="5842000" y="101602"/>
                </a:cubicBezTo>
                <a:lnTo>
                  <a:pt x="5842000" y="507998"/>
                </a:lnTo>
                <a:cubicBezTo>
                  <a:pt x="5842000" y="564111"/>
                  <a:pt x="5796511" y="609600"/>
                  <a:pt x="5740398" y="609600"/>
                </a:cubicBezTo>
                <a:lnTo>
                  <a:pt x="101602" y="609600"/>
                </a:lnTo>
                <a:cubicBezTo>
                  <a:pt x="45489" y="609600"/>
                  <a:pt x="0" y="564111"/>
                  <a:pt x="0" y="507998"/>
                </a:cubicBezTo>
                <a:lnTo>
                  <a:pt x="0" y="101602"/>
                </a:lnTo>
                <a:cubicBezTo>
                  <a:pt x="0" y="45526"/>
                  <a:pt x="45526" y="0"/>
                  <a:pt x="101602" y="0"/>
                </a:cubicBezTo>
                <a:close/>
              </a:path>
            </a:pathLst>
          </a:custGeom>
          <a:solidFill>
            <a:srgbClr val="0093B2">
              <a:alpha val="10196"/>
            </a:srgbClr>
          </a:solidFill>
          <a:ln/>
        </p:spPr>
      </p:sp>
      <p:sp>
        <p:nvSpPr>
          <p:cNvPr id="6" name="Text 3"/>
          <p:cNvSpPr/>
          <p:nvPr/>
        </p:nvSpPr>
        <p:spPr>
          <a:xfrm>
            <a:off x="6045200" y="1905000"/>
            <a:ext cx="5943600" cy="609600"/>
          </a:xfrm>
          <a:prstGeom prst="rect">
            <a:avLst/>
          </a:prstGeom>
          <a:noFill/>
          <a:ln/>
        </p:spPr>
        <p:txBody>
          <a:bodyPr wrap="square" lIns="152400" tIns="152400" rIns="152400" bIns="152400" rtlCol="0" anchor="ctr"/>
          <a:lstStyle/>
          <a:p>
            <a:pPr algn="ctr">
              <a:lnSpc>
                <a:spcPct val="130000"/>
              </a:lnSpc>
            </a:pPr>
            <a:r>
              <a:rPr lang="en-US" sz="1600" b="1" dirty="0">
                <a:solidFill>
                  <a:srgbClr val="3A4F5C"/>
                </a:solidFill>
                <a:latin typeface="MiSans" pitchFamily="34" charset="0"/>
                <a:ea typeface="MiSans" pitchFamily="34" charset="-122"/>
                <a:cs typeface="MiSans" pitchFamily="34" charset="-120"/>
              </a:rPr>
              <a:t>1. Craft Context-Rich Prompts</a:t>
            </a:r>
            <a:endParaRPr lang="en-US" sz="1600" dirty="0"/>
          </a:p>
        </p:txBody>
      </p:sp>
      <p:sp>
        <p:nvSpPr>
          <p:cNvPr id="7" name="Shape 4"/>
          <p:cNvSpPr/>
          <p:nvPr/>
        </p:nvSpPr>
        <p:spPr>
          <a:xfrm>
            <a:off x="8902700" y="2667000"/>
            <a:ext cx="228600" cy="304800"/>
          </a:xfrm>
          <a:custGeom>
            <a:avLst/>
            <a:gdLst/>
            <a:ahLst/>
            <a:cxnLst/>
            <a:rect l="l" t="t" r="r" b="b"/>
            <a:pathLst>
              <a:path w="228600" h="304800">
                <a:moveTo>
                  <a:pt x="100846" y="299204"/>
                </a:moveTo>
                <a:cubicBezTo>
                  <a:pt x="108287" y="306645"/>
                  <a:pt x="120372" y="306645"/>
                  <a:pt x="127814" y="299204"/>
                </a:cubicBezTo>
                <a:lnTo>
                  <a:pt x="223064" y="203954"/>
                </a:lnTo>
                <a:cubicBezTo>
                  <a:pt x="230505" y="196513"/>
                  <a:pt x="230505" y="184428"/>
                  <a:pt x="223064" y="176986"/>
                </a:cubicBezTo>
                <a:cubicBezTo>
                  <a:pt x="215622" y="169545"/>
                  <a:pt x="203537" y="169545"/>
                  <a:pt x="196096" y="176986"/>
                </a:cubicBezTo>
                <a:lnTo>
                  <a:pt x="133350" y="239732"/>
                </a:lnTo>
                <a:lnTo>
                  <a:pt x="133350" y="19050"/>
                </a:lnTo>
                <a:cubicBezTo>
                  <a:pt x="133350" y="8513"/>
                  <a:pt x="124837" y="0"/>
                  <a:pt x="114300" y="0"/>
                </a:cubicBezTo>
                <a:cubicBezTo>
                  <a:pt x="103763" y="0"/>
                  <a:pt x="95250" y="8513"/>
                  <a:pt x="95250" y="19050"/>
                </a:cubicBezTo>
                <a:lnTo>
                  <a:pt x="95250" y="239732"/>
                </a:lnTo>
                <a:lnTo>
                  <a:pt x="32504" y="176986"/>
                </a:lnTo>
                <a:cubicBezTo>
                  <a:pt x="25063" y="169545"/>
                  <a:pt x="12978" y="169545"/>
                  <a:pt x="5536" y="176986"/>
                </a:cubicBezTo>
                <a:cubicBezTo>
                  <a:pt x="-1905" y="184428"/>
                  <a:pt x="-1905" y="196513"/>
                  <a:pt x="5536" y="203954"/>
                </a:cubicBezTo>
                <a:lnTo>
                  <a:pt x="100786" y="299204"/>
                </a:lnTo>
                <a:close/>
              </a:path>
            </a:pathLst>
          </a:custGeom>
          <a:solidFill>
            <a:srgbClr val="28A8C4"/>
          </a:solidFill>
          <a:ln/>
        </p:spPr>
      </p:sp>
      <p:sp>
        <p:nvSpPr>
          <p:cNvPr id="8" name="Shape 5"/>
          <p:cNvSpPr/>
          <p:nvPr/>
        </p:nvSpPr>
        <p:spPr>
          <a:xfrm>
            <a:off x="6096000" y="3124200"/>
            <a:ext cx="5842000" cy="609600"/>
          </a:xfrm>
          <a:custGeom>
            <a:avLst/>
            <a:gdLst/>
            <a:ahLst/>
            <a:cxnLst/>
            <a:rect l="l" t="t" r="r" b="b"/>
            <a:pathLst>
              <a:path w="5842000" h="609600">
                <a:moveTo>
                  <a:pt x="101602" y="0"/>
                </a:moveTo>
                <a:lnTo>
                  <a:pt x="5740398" y="0"/>
                </a:lnTo>
                <a:cubicBezTo>
                  <a:pt x="5796511" y="0"/>
                  <a:pt x="5842000" y="45489"/>
                  <a:pt x="5842000" y="101602"/>
                </a:cubicBezTo>
                <a:lnTo>
                  <a:pt x="5842000" y="507998"/>
                </a:lnTo>
                <a:cubicBezTo>
                  <a:pt x="5842000" y="564111"/>
                  <a:pt x="5796511" y="609600"/>
                  <a:pt x="5740398" y="609600"/>
                </a:cubicBezTo>
                <a:lnTo>
                  <a:pt x="101602" y="609600"/>
                </a:lnTo>
                <a:cubicBezTo>
                  <a:pt x="45489" y="609600"/>
                  <a:pt x="0" y="564111"/>
                  <a:pt x="0" y="507998"/>
                </a:cubicBezTo>
                <a:lnTo>
                  <a:pt x="0" y="101602"/>
                </a:lnTo>
                <a:cubicBezTo>
                  <a:pt x="0" y="45526"/>
                  <a:pt x="45526" y="0"/>
                  <a:pt x="101602" y="0"/>
                </a:cubicBezTo>
                <a:close/>
              </a:path>
            </a:pathLst>
          </a:custGeom>
          <a:solidFill>
            <a:srgbClr val="28A8C4">
              <a:alpha val="10196"/>
            </a:srgbClr>
          </a:solidFill>
          <a:ln/>
        </p:spPr>
      </p:sp>
      <p:sp>
        <p:nvSpPr>
          <p:cNvPr id="9" name="Text 6"/>
          <p:cNvSpPr/>
          <p:nvPr/>
        </p:nvSpPr>
        <p:spPr>
          <a:xfrm>
            <a:off x="6045200" y="3124200"/>
            <a:ext cx="5943600" cy="609600"/>
          </a:xfrm>
          <a:prstGeom prst="rect">
            <a:avLst/>
          </a:prstGeom>
          <a:noFill/>
          <a:ln/>
        </p:spPr>
        <p:txBody>
          <a:bodyPr wrap="square" lIns="152400" tIns="152400" rIns="152400" bIns="152400" rtlCol="0" anchor="ctr"/>
          <a:lstStyle/>
          <a:p>
            <a:pPr algn="ctr">
              <a:lnSpc>
                <a:spcPct val="130000"/>
              </a:lnSpc>
            </a:pPr>
            <a:r>
              <a:rPr lang="en-US" sz="1600" b="1" dirty="0">
                <a:solidFill>
                  <a:srgbClr val="3A4F5C"/>
                </a:solidFill>
                <a:latin typeface="MiSans" pitchFamily="34" charset="0"/>
                <a:ea typeface="MiSans" pitchFamily="34" charset="-122"/>
                <a:cs typeface="MiSans" pitchFamily="34" charset="-120"/>
              </a:rPr>
              <a:t>2. Run Generative Models</a:t>
            </a:r>
            <a:endParaRPr lang="en-US" sz="1600" dirty="0"/>
          </a:p>
        </p:txBody>
      </p:sp>
      <p:sp>
        <p:nvSpPr>
          <p:cNvPr id="10" name="Shape 7"/>
          <p:cNvSpPr/>
          <p:nvPr/>
        </p:nvSpPr>
        <p:spPr>
          <a:xfrm>
            <a:off x="8902700" y="3886200"/>
            <a:ext cx="228600" cy="304800"/>
          </a:xfrm>
          <a:custGeom>
            <a:avLst/>
            <a:gdLst/>
            <a:ahLst/>
            <a:cxnLst/>
            <a:rect l="l" t="t" r="r" b="b"/>
            <a:pathLst>
              <a:path w="228600" h="304800">
                <a:moveTo>
                  <a:pt x="100846" y="299204"/>
                </a:moveTo>
                <a:cubicBezTo>
                  <a:pt x="108287" y="306645"/>
                  <a:pt x="120372" y="306645"/>
                  <a:pt x="127814" y="299204"/>
                </a:cubicBezTo>
                <a:lnTo>
                  <a:pt x="223064" y="203954"/>
                </a:lnTo>
                <a:cubicBezTo>
                  <a:pt x="230505" y="196513"/>
                  <a:pt x="230505" y="184428"/>
                  <a:pt x="223064" y="176986"/>
                </a:cubicBezTo>
                <a:cubicBezTo>
                  <a:pt x="215622" y="169545"/>
                  <a:pt x="203537" y="169545"/>
                  <a:pt x="196096" y="176986"/>
                </a:cubicBezTo>
                <a:lnTo>
                  <a:pt x="133350" y="239732"/>
                </a:lnTo>
                <a:lnTo>
                  <a:pt x="133350" y="19050"/>
                </a:lnTo>
                <a:cubicBezTo>
                  <a:pt x="133350" y="8513"/>
                  <a:pt x="124837" y="0"/>
                  <a:pt x="114300" y="0"/>
                </a:cubicBezTo>
                <a:cubicBezTo>
                  <a:pt x="103763" y="0"/>
                  <a:pt x="95250" y="8513"/>
                  <a:pt x="95250" y="19050"/>
                </a:cubicBezTo>
                <a:lnTo>
                  <a:pt x="95250" y="239732"/>
                </a:lnTo>
                <a:lnTo>
                  <a:pt x="32504" y="176986"/>
                </a:lnTo>
                <a:cubicBezTo>
                  <a:pt x="25063" y="169545"/>
                  <a:pt x="12978" y="169545"/>
                  <a:pt x="5536" y="176986"/>
                </a:cubicBezTo>
                <a:cubicBezTo>
                  <a:pt x="-1905" y="184428"/>
                  <a:pt x="-1905" y="196513"/>
                  <a:pt x="5536" y="203954"/>
                </a:cubicBezTo>
                <a:lnTo>
                  <a:pt x="100786" y="299204"/>
                </a:lnTo>
                <a:close/>
              </a:path>
            </a:pathLst>
          </a:custGeom>
          <a:solidFill>
            <a:srgbClr val="00C4E6"/>
          </a:solidFill>
          <a:ln/>
        </p:spPr>
      </p:sp>
      <p:sp>
        <p:nvSpPr>
          <p:cNvPr id="11" name="Shape 8"/>
          <p:cNvSpPr/>
          <p:nvPr/>
        </p:nvSpPr>
        <p:spPr>
          <a:xfrm>
            <a:off x="6096000" y="4343400"/>
            <a:ext cx="5842000" cy="609600"/>
          </a:xfrm>
          <a:custGeom>
            <a:avLst/>
            <a:gdLst/>
            <a:ahLst/>
            <a:cxnLst/>
            <a:rect l="l" t="t" r="r" b="b"/>
            <a:pathLst>
              <a:path w="5842000" h="609600">
                <a:moveTo>
                  <a:pt x="101602" y="0"/>
                </a:moveTo>
                <a:lnTo>
                  <a:pt x="5740398" y="0"/>
                </a:lnTo>
                <a:cubicBezTo>
                  <a:pt x="5796511" y="0"/>
                  <a:pt x="5842000" y="45489"/>
                  <a:pt x="5842000" y="101602"/>
                </a:cubicBezTo>
                <a:lnTo>
                  <a:pt x="5842000" y="507998"/>
                </a:lnTo>
                <a:cubicBezTo>
                  <a:pt x="5842000" y="564111"/>
                  <a:pt x="5796511" y="609600"/>
                  <a:pt x="5740398" y="609600"/>
                </a:cubicBezTo>
                <a:lnTo>
                  <a:pt x="101602" y="609600"/>
                </a:lnTo>
                <a:cubicBezTo>
                  <a:pt x="45489" y="609600"/>
                  <a:pt x="0" y="564111"/>
                  <a:pt x="0" y="507998"/>
                </a:cubicBezTo>
                <a:lnTo>
                  <a:pt x="0" y="101602"/>
                </a:lnTo>
                <a:cubicBezTo>
                  <a:pt x="0" y="45526"/>
                  <a:pt x="45526" y="0"/>
                  <a:pt x="101602" y="0"/>
                </a:cubicBezTo>
                <a:close/>
              </a:path>
            </a:pathLst>
          </a:custGeom>
          <a:solidFill>
            <a:srgbClr val="00C4E6">
              <a:alpha val="10196"/>
            </a:srgbClr>
          </a:solidFill>
          <a:ln/>
        </p:spPr>
      </p:sp>
      <p:sp>
        <p:nvSpPr>
          <p:cNvPr id="12" name="Text 9"/>
          <p:cNvSpPr/>
          <p:nvPr/>
        </p:nvSpPr>
        <p:spPr>
          <a:xfrm>
            <a:off x="6045200" y="4343400"/>
            <a:ext cx="5943600" cy="609600"/>
          </a:xfrm>
          <a:prstGeom prst="rect">
            <a:avLst/>
          </a:prstGeom>
          <a:noFill/>
          <a:ln/>
        </p:spPr>
        <p:txBody>
          <a:bodyPr wrap="square" lIns="152400" tIns="152400" rIns="152400" bIns="152400" rtlCol="0" anchor="ctr"/>
          <a:lstStyle/>
          <a:p>
            <a:pPr algn="ctr">
              <a:lnSpc>
                <a:spcPct val="130000"/>
              </a:lnSpc>
            </a:pPr>
            <a:r>
              <a:rPr lang="en-US" sz="1600" b="1" dirty="0">
                <a:solidFill>
                  <a:srgbClr val="3A4F5C"/>
                </a:solidFill>
                <a:latin typeface="MiSans" pitchFamily="34" charset="0"/>
                <a:ea typeface="MiSans" pitchFamily="34" charset="-122"/>
                <a:cs typeface="MiSans" pitchFamily="34" charset="-120"/>
              </a:rPr>
              <a:t>3. Capture &amp; Score Variants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4" name="Text 0"/>
          <p:cNvSpPr/>
          <p:nvPr/>
        </p:nvSpPr>
        <p:spPr>
          <a:xfrm>
            <a:off x="6502400" y="1422400"/>
            <a:ext cx="5664200" cy="1016000"/>
          </a:xfrm>
          <a:prstGeom prst="rect">
            <a:avLst/>
          </a:prstGeom>
          <a:noFill/>
          <a:ln/>
        </p:spPr>
        <p:txBody>
          <a:bodyPr wrap="square" lIns="0" tIns="0" rIns="0" bIns="0" rtlCol="0" anchor="ctr"/>
          <a:lstStyle/>
          <a:p>
            <a:pPr>
              <a:lnSpc>
                <a:spcPct val="90000"/>
              </a:lnSpc>
            </a:pPr>
            <a:r>
              <a:rPr lang="en-US" sz="3600" b="1" dirty="0">
                <a:solidFill>
                  <a:srgbClr val="0093B2"/>
                </a:solidFill>
                <a:latin typeface="Noto Sans SC" pitchFamily="34" charset="0"/>
                <a:ea typeface="Noto Sans SC" pitchFamily="34" charset="-122"/>
                <a:cs typeface="Noto Sans SC" pitchFamily="34" charset="-120"/>
              </a:rPr>
              <a:t>Reflect: Document &amp; Refine</a:t>
            </a:r>
            <a:endParaRPr lang="en-US" sz="1600" dirty="0"/>
          </a:p>
        </p:txBody>
      </p:sp>
      <p:sp>
        <p:nvSpPr>
          <p:cNvPr id="5" name="Text 1"/>
          <p:cNvSpPr/>
          <p:nvPr/>
        </p:nvSpPr>
        <p:spPr>
          <a:xfrm>
            <a:off x="6502400" y="2641600"/>
            <a:ext cx="5537200" cy="9144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Pause to log your process. This converts experience into explicit knowledge, ensuring the next cycle starts from a higher baseline.</a:t>
            </a:r>
            <a:endParaRPr lang="en-US" sz="1600" dirty="0"/>
          </a:p>
        </p:txBody>
      </p:sp>
      <p:sp>
        <p:nvSpPr>
          <p:cNvPr id="6" name="Shape 2"/>
          <p:cNvSpPr/>
          <p:nvPr/>
        </p:nvSpPr>
        <p:spPr>
          <a:xfrm>
            <a:off x="6604000" y="37592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28A8C4"/>
          </a:solidFill>
          <a:ln/>
        </p:spPr>
      </p:sp>
      <p:sp>
        <p:nvSpPr>
          <p:cNvPr id="7" name="Text 3"/>
          <p:cNvSpPr/>
          <p:nvPr/>
        </p:nvSpPr>
        <p:spPr>
          <a:xfrm>
            <a:off x="7010400" y="3759200"/>
            <a:ext cx="25400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What succeeded and why?</a:t>
            </a:r>
            <a:endParaRPr lang="en-US" sz="1600" dirty="0"/>
          </a:p>
        </p:txBody>
      </p:sp>
      <p:sp>
        <p:nvSpPr>
          <p:cNvPr id="8" name="Shape 4"/>
          <p:cNvSpPr/>
          <p:nvPr/>
        </p:nvSpPr>
        <p:spPr>
          <a:xfrm>
            <a:off x="6604000" y="4216400"/>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66278" y="66278"/>
                </a:moveTo>
                <a:cubicBezTo>
                  <a:pt x="70009" y="62547"/>
                  <a:pt x="76041" y="62547"/>
                  <a:pt x="79732" y="66278"/>
                </a:cubicBezTo>
                <a:lnTo>
                  <a:pt x="101560" y="88106"/>
                </a:lnTo>
                <a:lnTo>
                  <a:pt x="123388" y="66278"/>
                </a:lnTo>
                <a:cubicBezTo>
                  <a:pt x="127119" y="62547"/>
                  <a:pt x="133152" y="62547"/>
                  <a:pt x="136842" y="66278"/>
                </a:cubicBezTo>
                <a:cubicBezTo>
                  <a:pt x="140533" y="70009"/>
                  <a:pt x="140573" y="76041"/>
                  <a:pt x="136842" y="79732"/>
                </a:cubicBezTo>
                <a:lnTo>
                  <a:pt x="115014" y="101560"/>
                </a:lnTo>
                <a:lnTo>
                  <a:pt x="136842" y="123388"/>
                </a:lnTo>
                <a:cubicBezTo>
                  <a:pt x="140573" y="127119"/>
                  <a:pt x="140573" y="133152"/>
                  <a:pt x="136842" y="136842"/>
                </a:cubicBezTo>
                <a:cubicBezTo>
                  <a:pt x="133112" y="140533"/>
                  <a:pt x="127079" y="140573"/>
                  <a:pt x="123388" y="136842"/>
                </a:cubicBezTo>
                <a:lnTo>
                  <a:pt x="101560" y="115014"/>
                </a:lnTo>
                <a:lnTo>
                  <a:pt x="79732" y="136842"/>
                </a:lnTo>
                <a:cubicBezTo>
                  <a:pt x="76002" y="140573"/>
                  <a:pt x="69969" y="140573"/>
                  <a:pt x="66278" y="136842"/>
                </a:cubicBezTo>
                <a:cubicBezTo>
                  <a:pt x="62587" y="133112"/>
                  <a:pt x="62547" y="127079"/>
                  <a:pt x="66278" y="123388"/>
                </a:cubicBezTo>
                <a:lnTo>
                  <a:pt x="88106" y="101560"/>
                </a:lnTo>
                <a:lnTo>
                  <a:pt x="66278" y="79732"/>
                </a:lnTo>
                <a:cubicBezTo>
                  <a:pt x="62547" y="76002"/>
                  <a:pt x="62547" y="69969"/>
                  <a:pt x="66278" y="66278"/>
                </a:cubicBezTo>
                <a:close/>
              </a:path>
            </a:pathLst>
          </a:custGeom>
          <a:solidFill>
            <a:srgbClr val="28A8C4"/>
          </a:solidFill>
          <a:ln/>
        </p:spPr>
      </p:sp>
      <p:sp>
        <p:nvSpPr>
          <p:cNvPr id="9" name="Text 5"/>
          <p:cNvSpPr/>
          <p:nvPr/>
        </p:nvSpPr>
        <p:spPr>
          <a:xfrm>
            <a:off x="7010400" y="4216400"/>
            <a:ext cx="30607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Where did AI misinterpret intent?</a:t>
            </a:r>
            <a:endParaRPr lang="en-US" sz="1600" dirty="0"/>
          </a:p>
        </p:txBody>
      </p:sp>
      <p:sp>
        <p:nvSpPr>
          <p:cNvPr id="10" name="Shape 6"/>
          <p:cNvSpPr/>
          <p:nvPr/>
        </p:nvSpPr>
        <p:spPr>
          <a:xfrm>
            <a:off x="6604000" y="4673600"/>
            <a:ext cx="203200" cy="203200"/>
          </a:xfrm>
          <a:custGeom>
            <a:avLst/>
            <a:gdLst/>
            <a:ahLst/>
            <a:cxnLst/>
            <a:rect l="l" t="t" r="r" b="b"/>
            <a:pathLst>
              <a:path w="203200" h="203200">
                <a:moveTo>
                  <a:pt x="101600" y="0"/>
                </a:moveTo>
                <a:cubicBezTo>
                  <a:pt x="107434" y="0"/>
                  <a:pt x="112792" y="3215"/>
                  <a:pt x="115570" y="8334"/>
                </a:cubicBezTo>
                <a:lnTo>
                  <a:pt x="201295" y="167084"/>
                </a:lnTo>
                <a:cubicBezTo>
                  <a:pt x="203954" y="172006"/>
                  <a:pt x="203835" y="177959"/>
                  <a:pt x="200978" y="182761"/>
                </a:cubicBezTo>
                <a:cubicBezTo>
                  <a:pt x="198120" y="187563"/>
                  <a:pt x="192921" y="190500"/>
                  <a:pt x="187325" y="190500"/>
                </a:cubicBezTo>
                <a:lnTo>
                  <a:pt x="15875" y="190500"/>
                </a:lnTo>
                <a:cubicBezTo>
                  <a:pt x="10279" y="190500"/>
                  <a:pt x="5120" y="187563"/>
                  <a:pt x="2223" y="182761"/>
                </a:cubicBezTo>
                <a:cubicBezTo>
                  <a:pt x="-675" y="177959"/>
                  <a:pt x="-754" y="172006"/>
                  <a:pt x="1905" y="167084"/>
                </a:cubicBezTo>
                <a:lnTo>
                  <a:pt x="87630" y="8334"/>
                </a:lnTo>
                <a:cubicBezTo>
                  <a:pt x="90408" y="3215"/>
                  <a:pt x="95766" y="0"/>
                  <a:pt x="101600" y="0"/>
                </a:cubicBezTo>
                <a:close/>
                <a:moveTo>
                  <a:pt x="101600" y="66675"/>
                </a:moveTo>
                <a:cubicBezTo>
                  <a:pt x="96322" y="66675"/>
                  <a:pt x="92075" y="70922"/>
                  <a:pt x="92075" y="76200"/>
                </a:cubicBezTo>
                <a:lnTo>
                  <a:pt x="92075" y="120650"/>
                </a:lnTo>
                <a:cubicBezTo>
                  <a:pt x="92075" y="125928"/>
                  <a:pt x="96322" y="130175"/>
                  <a:pt x="101600" y="130175"/>
                </a:cubicBezTo>
                <a:cubicBezTo>
                  <a:pt x="106878" y="130175"/>
                  <a:pt x="111125" y="125928"/>
                  <a:pt x="111125" y="120650"/>
                </a:cubicBezTo>
                <a:lnTo>
                  <a:pt x="111125" y="76200"/>
                </a:lnTo>
                <a:cubicBezTo>
                  <a:pt x="111125" y="70922"/>
                  <a:pt x="106878" y="66675"/>
                  <a:pt x="101600" y="66675"/>
                </a:cubicBezTo>
                <a:close/>
                <a:moveTo>
                  <a:pt x="112197" y="152400"/>
                </a:moveTo>
                <a:cubicBezTo>
                  <a:pt x="112438" y="148467"/>
                  <a:pt x="110476" y="144724"/>
                  <a:pt x="107104" y="142685"/>
                </a:cubicBezTo>
                <a:cubicBezTo>
                  <a:pt x="103732" y="140645"/>
                  <a:pt x="99507" y="140645"/>
                  <a:pt x="96135" y="142685"/>
                </a:cubicBezTo>
                <a:cubicBezTo>
                  <a:pt x="92764" y="144724"/>
                  <a:pt x="90802" y="148467"/>
                  <a:pt x="91043" y="152400"/>
                </a:cubicBezTo>
                <a:cubicBezTo>
                  <a:pt x="90802" y="156333"/>
                  <a:pt x="92764" y="160076"/>
                  <a:pt x="96135" y="162115"/>
                </a:cubicBezTo>
                <a:cubicBezTo>
                  <a:pt x="99507" y="164155"/>
                  <a:pt x="103732" y="164155"/>
                  <a:pt x="107104" y="162115"/>
                </a:cubicBezTo>
                <a:cubicBezTo>
                  <a:pt x="110476" y="160076"/>
                  <a:pt x="112438" y="156333"/>
                  <a:pt x="112197" y="152400"/>
                </a:cubicBezTo>
                <a:close/>
              </a:path>
            </a:pathLst>
          </a:custGeom>
          <a:solidFill>
            <a:srgbClr val="28A8C4"/>
          </a:solidFill>
          <a:ln/>
        </p:spPr>
      </p:sp>
      <p:sp>
        <p:nvSpPr>
          <p:cNvPr id="11" name="Text 7"/>
          <p:cNvSpPr/>
          <p:nvPr/>
        </p:nvSpPr>
        <p:spPr>
          <a:xfrm>
            <a:off x="7010400" y="4673600"/>
            <a:ext cx="27559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Which ethical risks emerged?</a:t>
            </a:r>
            <a:endParaRPr lang="en-US" sz="1600" dirty="0"/>
          </a:p>
        </p:txBody>
      </p:sp>
      <p:sp>
        <p:nvSpPr>
          <p:cNvPr id="12" name="Shape 8"/>
          <p:cNvSpPr/>
          <p:nvPr/>
        </p:nvSpPr>
        <p:spPr>
          <a:xfrm>
            <a:off x="6604000" y="5130800"/>
            <a:ext cx="203200" cy="203200"/>
          </a:xfrm>
          <a:custGeom>
            <a:avLst/>
            <a:gdLst/>
            <a:ahLst/>
            <a:cxnLst/>
            <a:rect l="l" t="t" r="r" b="b"/>
            <a:pathLst>
              <a:path w="203200" h="203200">
                <a:moveTo>
                  <a:pt x="187166" y="8612"/>
                </a:moveTo>
                <a:cubicBezTo>
                  <a:pt x="178475" y="-79"/>
                  <a:pt x="164425" y="-79"/>
                  <a:pt x="155734" y="8612"/>
                </a:cubicBezTo>
                <a:lnTo>
                  <a:pt x="146050" y="18296"/>
                </a:lnTo>
                <a:lnTo>
                  <a:pt x="184904" y="57150"/>
                </a:lnTo>
                <a:lnTo>
                  <a:pt x="194588" y="47466"/>
                </a:lnTo>
                <a:cubicBezTo>
                  <a:pt x="203279" y="38775"/>
                  <a:pt x="203279" y="24725"/>
                  <a:pt x="194588" y="16034"/>
                </a:cubicBezTo>
                <a:lnTo>
                  <a:pt x="187166" y="8612"/>
                </a:lnTo>
                <a:close/>
                <a:moveTo>
                  <a:pt x="68421" y="95925"/>
                </a:moveTo>
                <a:cubicBezTo>
                  <a:pt x="66000" y="98346"/>
                  <a:pt x="64135" y="101322"/>
                  <a:pt x="63063" y="104616"/>
                </a:cubicBezTo>
                <a:lnTo>
                  <a:pt x="51316" y="139859"/>
                </a:lnTo>
                <a:cubicBezTo>
                  <a:pt x="50165" y="143272"/>
                  <a:pt x="51078" y="147042"/>
                  <a:pt x="53618" y="149622"/>
                </a:cubicBezTo>
                <a:cubicBezTo>
                  <a:pt x="56158" y="152202"/>
                  <a:pt x="59928" y="153075"/>
                  <a:pt x="63381" y="151924"/>
                </a:cubicBezTo>
                <a:lnTo>
                  <a:pt x="98623" y="140176"/>
                </a:lnTo>
                <a:cubicBezTo>
                  <a:pt x="101878" y="139105"/>
                  <a:pt x="104854" y="137239"/>
                  <a:pt x="107315" y="134818"/>
                </a:cubicBezTo>
                <a:lnTo>
                  <a:pt x="171450" y="70604"/>
                </a:lnTo>
                <a:lnTo>
                  <a:pt x="132596" y="31750"/>
                </a:lnTo>
                <a:lnTo>
                  <a:pt x="68421" y="95925"/>
                </a:lnTo>
                <a:close/>
                <a:moveTo>
                  <a:pt x="38100" y="25400"/>
                </a:moveTo>
                <a:cubicBezTo>
                  <a:pt x="17066" y="25400"/>
                  <a:pt x="0" y="42466"/>
                  <a:pt x="0" y="63500"/>
                </a:cubicBezTo>
                <a:lnTo>
                  <a:pt x="0" y="165100"/>
                </a:lnTo>
                <a:cubicBezTo>
                  <a:pt x="0" y="186134"/>
                  <a:pt x="17066" y="203200"/>
                  <a:pt x="38100" y="203200"/>
                </a:cubicBezTo>
                <a:lnTo>
                  <a:pt x="139700" y="203200"/>
                </a:lnTo>
                <a:cubicBezTo>
                  <a:pt x="160734" y="203200"/>
                  <a:pt x="177800" y="186134"/>
                  <a:pt x="177800" y="165100"/>
                </a:cubicBezTo>
                <a:lnTo>
                  <a:pt x="177800" y="127000"/>
                </a:lnTo>
                <a:cubicBezTo>
                  <a:pt x="177800" y="119975"/>
                  <a:pt x="172125" y="114300"/>
                  <a:pt x="165100" y="114300"/>
                </a:cubicBezTo>
                <a:cubicBezTo>
                  <a:pt x="158075" y="114300"/>
                  <a:pt x="152400" y="119975"/>
                  <a:pt x="152400" y="127000"/>
                </a:cubicBezTo>
                <a:lnTo>
                  <a:pt x="152400" y="165100"/>
                </a:lnTo>
                <a:cubicBezTo>
                  <a:pt x="152400" y="172125"/>
                  <a:pt x="146725" y="177800"/>
                  <a:pt x="139700" y="177800"/>
                </a:cubicBezTo>
                <a:lnTo>
                  <a:pt x="38100" y="177800"/>
                </a:lnTo>
                <a:cubicBezTo>
                  <a:pt x="31075" y="177800"/>
                  <a:pt x="25400" y="172125"/>
                  <a:pt x="25400" y="165100"/>
                </a:cubicBezTo>
                <a:lnTo>
                  <a:pt x="25400" y="63500"/>
                </a:lnTo>
                <a:cubicBezTo>
                  <a:pt x="25400" y="56475"/>
                  <a:pt x="31075" y="50800"/>
                  <a:pt x="38100" y="50800"/>
                </a:cubicBezTo>
                <a:lnTo>
                  <a:pt x="76200" y="50800"/>
                </a:lnTo>
                <a:cubicBezTo>
                  <a:pt x="83225" y="50800"/>
                  <a:pt x="88900" y="45125"/>
                  <a:pt x="88900" y="38100"/>
                </a:cubicBezTo>
                <a:cubicBezTo>
                  <a:pt x="88900" y="31075"/>
                  <a:pt x="83225" y="25400"/>
                  <a:pt x="76200" y="25400"/>
                </a:cubicBezTo>
                <a:lnTo>
                  <a:pt x="38100" y="25400"/>
                </a:lnTo>
                <a:close/>
              </a:path>
            </a:pathLst>
          </a:custGeom>
          <a:solidFill>
            <a:srgbClr val="28A8C4"/>
          </a:solidFill>
          <a:ln/>
        </p:spPr>
      </p:sp>
      <p:sp>
        <p:nvSpPr>
          <p:cNvPr id="13" name="Text 9"/>
          <p:cNvSpPr/>
          <p:nvPr/>
        </p:nvSpPr>
        <p:spPr>
          <a:xfrm>
            <a:off x="7010400" y="5130800"/>
            <a:ext cx="27305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How were prompts adjusted?</a:t>
            </a:r>
            <a:endParaRPr lang="en-US" sz="1600" dirty="0"/>
          </a:p>
        </p:txBody>
      </p:sp>
      <p:pic>
        <p:nvPicPr>
          <p:cNvPr id="1026" name="Picture 2" descr="Step 7: Reflect (Reflect &amp; Share) | Step 7: Reflect (Reflect &amp; Share) |  11.155x Courseware | MIT Open Learning Library">
            <a:extLst>
              <a:ext uri="{FF2B5EF4-FFF2-40B4-BE49-F238E27FC236}">
                <a16:creationId xmlns:a16="http://schemas.microsoft.com/office/drawing/2014/main" id="{4756603A-2AD5-3392-CE9B-0B8A63E29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7" y="966788"/>
            <a:ext cx="5915025" cy="4924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8-27-19:58:23-d2nf5np8bjvh7rlivug0.png"/>
          <p:cNvPicPr>
            <a:picLocks noChangeAspect="1"/>
          </p:cNvPicPr>
          <p:nvPr/>
        </p:nvPicPr>
        <p:blipFill>
          <a:blip r:embed="rId4"/>
          <a:stretch>
            <a:fillRect/>
          </a:stretch>
        </p:blipFill>
        <p:spPr>
          <a:xfrm>
            <a:off x="0" y="0"/>
            <a:ext cx="12192000" cy="5181600"/>
          </a:xfrm>
          <a:prstGeom prst="rect">
            <a:avLst/>
          </a:prstGeom>
        </p:spPr>
      </p:pic>
      <p:sp>
        <p:nvSpPr>
          <p:cNvPr id="3" name="Shape 0"/>
          <p:cNvSpPr/>
          <p:nvPr/>
        </p:nvSpPr>
        <p:spPr>
          <a:xfrm>
            <a:off x="0" y="-34290"/>
            <a:ext cx="12192000" cy="6911340"/>
          </a:xfrm>
          <a:prstGeom prst="rect">
            <a:avLst/>
          </a:prstGeom>
          <a:solidFill>
            <a:srgbClr val="1596CE">
              <a:alpha val="34902"/>
            </a:srgbClr>
          </a:solidFill>
          <a:ln/>
        </p:spPr>
      </p:sp>
      <p:sp>
        <p:nvSpPr>
          <p:cNvPr id="4" name="Text 1"/>
          <p:cNvSpPr/>
          <p:nvPr/>
        </p:nvSpPr>
        <p:spPr>
          <a:xfrm>
            <a:off x="0" y="-34290"/>
            <a:ext cx="12192000" cy="691134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19:58:18-d2nf5mh8bjvh7rlivucg.png"/>
          <p:cNvPicPr>
            <a:picLocks noChangeAspect="1"/>
          </p:cNvPicPr>
          <p:nvPr/>
        </p:nvPicPr>
        <p:blipFill>
          <a:blip r:embed="rId5"/>
          <a:stretch>
            <a:fillRect/>
          </a:stretch>
        </p:blipFill>
        <p:spPr>
          <a:xfrm>
            <a:off x="0" y="0"/>
            <a:ext cx="12192000" cy="6857999"/>
          </a:xfrm>
          <a:prstGeom prst="rect">
            <a:avLst/>
          </a:prstGeom>
        </p:spPr>
      </p:pic>
      <p:sp>
        <p:nvSpPr>
          <p:cNvPr id="6" name="Shape 2"/>
          <p:cNvSpPr/>
          <p:nvPr/>
        </p:nvSpPr>
        <p:spPr>
          <a:xfrm>
            <a:off x="0" y="4781550"/>
            <a:ext cx="12192000" cy="2095500"/>
          </a:xfrm>
          <a:prstGeom prst="rect">
            <a:avLst/>
          </a:prstGeom>
          <a:solidFill>
            <a:srgbClr val="FFFFFF"/>
          </a:solidFill>
          <a:ln/>
        </p:spPr>
      </p:sp>
      <p:sp>
        <p:nvSpPr>
          <p:cNvPr id="7" name="Text 3"/>
          <p:cNvSpPr/>
          <p:nvPr/>
        </p:nvSpPr>
        <p:spPr>
          <a:xfrm>
            <a:off x="0" y="4781550"/>
            <a:ext cx="12192000" cy="20955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003299" y="3010535"/>
            <a:ext cx="7817971" cy="583565"/>
          </a:xfrm>
          <a:prstGeom prst="rect">
            <a:avLst/>
          </a:prstGeom>
          <a:noFill/>
          <a:ln/>
        </p:spPr>
        <p:txBody>
          <a:bodyPr wrap="square" lIns="91440" tIns="45720" rIns="91440" bIns="45720" rtlCol="0" anchor="t">
            <a:spAutoFit/>
          </a:bodyPr>
          <a:lstStyle/>
          <a:p>
            <a:pPr>
              <a:lnSpc>
                <a:spcPct val="100000"/>
              </a:lnSpc>
            </a:pPr>
            <a:r>
              <a:rPr lang="en-US" sz="3200" dirty="0">
                <a:solidFill>
                  <a:srgbClr val="FFFFFF"/>
                </a:solidFill>
                <a:latin typeface="MiSans" pitchFamily="34" charset="0"/>
                <a:ea typeface="MiSans" pitchFamily="34" charset="-122"/>
                <a:cs typeface="MiSans" pitchFamily="34" charset="-120"/>
              </a:rPr>
              <a:t>Showcase &amp; Feedback</a:t>
            </a:r>
            <a:endParaRPr lang="en-US" sz="1600" dirty="0"/>
          </a:p>
        </p:txBody>
      </p:sp>
      <p:sp>
        <p:nvSpPr>
          <p:cNvPr id="9" name="Text 5"/>
          <p:cNvSpPr/>
          <p:nvPr/>
        </p:nvSpPr>
        <p:spPr>
          <a:xfrm>
            <a:off x="3679190" y="1565275"/>
            <a:ext cx="3399155" cy="1568450"/>
          </a:xfrm>
          <a:prstGeom prst="rect">
            <a:avLst/>
          </a:prstGeom>
          <a:noFill/>
          <a:ln/>
        </p:spPr>
        <p:txBody>
          <a:bodyPr wrap="square" lIns="91440" tIns="45720" rIns="91440" bIns="45720" rtlCol="0" anchor="t">
            <a:spAutoFit/>
          </a:bodyPr>
          <a:lstStyle/>
          <a:p>
            <a:pPr>
              <a:lnSpc>
                <a:spcPct val="100000"/>
              </a:lnSpc>
            </a:pPr>
            <a:r>
              <a:rPr lang="en-US" sz="9600" dirty="0">
                <a:solidFill>
                  <a:srgbClr val="FFFFFF"/>
                </a:solidFill>
                <a:latin typeface="MiSans" pitchFamily="34" charset="0"/>
                <a:ea typeface="MiSans" pitchFamily="34" charset="-122"/>
                <a:cs typeface="MiSans" pitchFamily="34" charset="-120"/>
              </a:rPr>
              <a:t>04</a:t>
            </a:r>
            <a:endParaRPr lang="en-US" sz="1600" dirty="0"/>
          </a:p>
        </p:txBody>
      </p:sp>
      <p:sp>
        <p:nvSpPr>
          <p:cNvPr id="10" name="Text 6"/>
          <p:cNvSpPr/>
          <p:nvPr/>
        </p:nvSpPr>
        <p:spPr>
          <a:xfrm>
            <a:off x="1003300" y="1565275"/>
            <a:ext cx="2910205" cy="1445260"/>
          </a:xfrm>
          <a:prstGeom prst="rect">
            <a:avLst/>
          </a:prstGeom>
          <a:noFill/>
          <a:ln/>
        </p:spPr>
        <p:txBody>
          <a:bodyPr wrap="square" lIns="91440" tIns="45720" rIns="91440" bIns="45720" rtlCol="0" anchor="t">
            <a:spAutoFit/>
          </a:bodyPr>
          <a:lstStyle/>
          <a:p>
            <a:pPr>
              <a:lnSpc>
                <a:spcPct val="100000"/>
              </a:lnSpc>
            </a:pPr>
            <a:r>
              <a:rPr lang="en-US" sz="8800" dirty="0">
                <a:solidFill>
                  <a:srgbClr val="FFFFFF"/>
                </a:solidFill>
                <a:latin typeface="MiSans" pitchFamily="34" charset="0"/>
                <a:ea typeface="MiSans" pitchFamily="34" charset="-122"/>
                <a:cs typeface="MiSans" pitchFamily="34" charset="-120"/>
              </a:rPr>
              <a:t>Part.</a:t>
            </a:r>
            <a:endParaRPr lang="en-US" sz="1600" dirty="0"/>
          </a:p>
        </p:txBody>
      </p:sp>
      <p:sp>
        <p:nvSpPr>
          <p:cNvPr id="11" name="Shape 7"/>
          <p:cNvSpPr/>
          <p:nvPr/>
        </p:nvSpPr>
        <p:spPr>
          <a:xfrm>
            <a:off x="1003300" y="3832778"/>
            <a:ext cx="10296671" cy="142613"/>
          </a:xfrm>
          <a:prstGeom prst="rect">
            <a:avLst/>
          </a:prstGeom>
          <a:solidFill>
            <a:srgbClr val="FFFFFF"/>
          </a:solidFill>
          <a:ln/>
        </p:spPr>
      </p:sp>
      <p:sp>
        <p:nvSpPr>
          <p:cNvPr id="12" name="Text 8"/>
          <p:cNvSpPr/>
          <p:nvPr/>
        </p:nvSpPr>
        <p:spPr>
          <a:xfrm>
            <a:off x="1003300" y="3832778"/>
            <a:ext cx="10296671" cy="142613"/>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254000" y="965200"/>
            <a:ext cx="5664200" cy="1016000"/>
          </a:xfrm>
          <a:prstGeom prst="rect">
            <a:avLst/>
          </a:prstGeom>
          <a:noFill/>
          <a:ln/>
        </p:spPr>
        <p:txBody>
          <a:bodyPr wrap="square" lIns="0" tIns="0" rIns="0" bIns="0" rtlCol="0" anchor="ctr"/>
          <a:lstStyle/>
          <a:p>
            <a:pPr>
              <a:lnSpc>
                <a:spcPct val="90000"/>
              </a:lnSpc>
            </a:pPr>
            <a:r>
              <a:rPr lang="en-US" sz="3600" b="1" dirty="0">
                <a:solidFill>
                  <a:srgbClr val="0093B2"/>
                </a:solidFill>
                <a:latin typeface="Noto Sans SC" pitchFamily="34" charset="0"/>
                <a:ea typeface="Noto Sans SC" pitchFamily="34" charset="-122"/>
                <a:cs typeface="Noto Sans SC" pitchFamily="34" charset="-120"/>
              </a:rPr>
              <a:t>Present Process Over Perfection</a:t>
            </a:r>
            <a:endParaRPr lang="en-US" sz="1600" dirty="0"/>
          </a:p>
        </p:txBody>
      </p:sp>
      <p:sp>
        <p:nvSpPr>
          <p:cNvPr id="4" name="Text 1"/>
          <p:cNvSpPr/>
          <p:nvPr/>
        </p:nvSpPr>
        <p:spPr>
          <a:xfrm>
            <a:off x="254000" y="2184400"/>
            <a:ext cx="5537200" cy="9144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Five-minute demos prioritize narrative. Peers evaluate the clarity of human judgment, creativity of prompt strategy, and rigor of oversight—not just polish.</a:t>
            </a:r>
            <a:endParaRPr lang="en-US" sz="1600" dirty="0"/>
          </a:p>
        </p:txBody>
      </p:sp>
      <p:sp>
        <p:nvSpPr>
          <p:cNvPr id="5" name="Shape 2"/>
          <p:cNvSpPr/>
          <p:nvPr/>
        </p:nvSpPr>
        <p:spPr>
          <a:xfrm>
            <a:off x="254000" y="3403600"/>
            <a:ext cx="5435600" cy="508000"/>
          </a:xfrm>
          <a:custGeom>
            <a:avLst/>
            <a:gdLst/>
            <a:ahLst/>
            <a:cxnLst/>
            <a:rect l="l" t="t" r="r" b="b"/>
            <a:pathLst>
              <a:path w="5435600" h="508000">
                <a:moveTo>
                  <a:pt x="76200" y="0"/>
                </a:moveTo>
                <a:lnTo>
                  <a:pt x="5359400" y="0"/>
                </a:lnTo>
                <a:cubicBezTo>
                  <a:pt x="5401456" y="0"/>
                  <a:pt x="5435600" y="34144"/>
                  <a:pt x="5435600" y="76200"/>
                </a:cubicBezTo>
                <a:lnTo>
                  <a:pt x="5435600" y="431800"/>
                </a:lnTo>
                <a:cubicBezTo>
                  <a:pt x="5435600" y="473856"/>
                  <a:pt x="5401456" y="508000"/>
                  <a:pt x="5359400" y="508000"/>
                </a:cubicBezTo>
                <a:lnTo>
                  <a:pt x="76200" y="508000"/>
                </a:lnTo>
                <a:cubicBezTo>
                  <a:pt x="34144" y="508000"/>
                  <a:pt x="0" y="473856"/>
                  <a:pt x="0" y="431800"/>
                </a:cubicBezTo>
                <a:lnTo>
                  <a:pt x="0" y="76200"/>
                </a:lnTo>
                <a:cubicBezTo>
                  <a:pt x="0" y="34144"/>
                  <a:pt x="34144" y="0"/>
                  <a:pt x="76200" y="0"/>
                </a:cubicBezTo>
                <a:close/>
              </a:path>
            </a:pathLst>
          </a:custGeom>
          <a:solidFill>
            <a:srgbClr val="0093B2">
              <a:alpha val="10196"/>
            </a:srgbClr>
          </a:solidFill>
          <a:ln/>
        </p:spPr>
      </p:sp>
      <p:sp>
        <p:nvSpPr>
          <p:cNvPr id="6" name="Text 3"/>
          <p:cNvSpPr/>
          <p:nvPr/>
        </p:nvSpPr>
        <p:spPr>
          <a:xfrm>
            <a:off x="254000" y="3403600"/>
            <a:ext cx="5537200" cy="508000"/>
          </a:xfrm>
          <a:prstGeom prst="rect">
            <a:avLst/>
          </a:prstGeom>
          <a:noFill/>
          <a:ln/>
        </p:spPr>
        <p:txBody>
          <a:bodyPr wrap="square" lIns="101600" tIns="101600" rIns="101600" bIns="101600" rtlCol="0" anchor="ctr"/>
          <a:lstStyle/>
          <a:p>
            <a:pPr>
              <a:lnSpc>
                <a:spcPct val="130000"/>
              </a:lnSpc>
            </a:pPr>
            <a:r>
              <a:rPr lang="en-US" sz="1600" b="1" dirty="0">
                <a:solidFill>
                  <a:srgbClr val="3A4F5C"/>
                </a:solidFill>
                <a:latin typeface="MiSans" pitchFamily="34" charset="0"/>
                <a:ea typeface="MiSans" pitchFamily="34" charset="-122"/>
                <a:cs typeface="MiSans" pitchFamily="34" charset="-120"/>
              </a:rPr>
              <a:t>1. State Your Original Goal</a:t>
            </a:r>
            <a:endParaRPr lang="en-US" sz="1600" dirty="0"/>
          </a:p>
        </p:txBody>
      </p:sp>
      <p:sp>
        <p:nvSpPr>
          <p:cNvPr id="7" name="Shape 4"/>
          <p:cNvSpPr/>
          <p:nvPr/>
        </p:nvSpPr>
        <p:spPr>
          <a:xfrm>
            <a:off x="254000" y="4064000"/>
            <a:ext cx="5435600" cy="508000"/>
          </a:xfrm>
          <a:custGeom>
            <a:avLst/>
            <a:gdLst/>
            <a:ahLst/>
            <a:cxnLst/>
            <a:rect l="l" t="t" r="r" b="b"/>
            <a:pathLst>
              <a:path w="5435600" h="508000">
                <a:moveTo>
                  <a:pt x="76200" y="0"/>
                </a:moveTo>
                <a:lnTo>
                  <a:pt x="5359400" y="0"/>
                </a:lnTo>
                <a:cubicBezTo>
                  <a:pt x="5401456" y="0"/>
                  <a:pt x="5435600" y="34144"/>
                  <a:pt x="5435600" y="76200"/>
                </a:cubicBezTo>
                <a:lnTo>
                  <a:pt x="5435600" y="431800"/>
                </a:lnTo>
                <a:cubicBezTo>
                  <a:pt x="5435600" y="473856"/>
                  <a:pt x="5401456" y="508000"/>
                  <a:pt x="5359400" y="508000"/>
                </a:cubicBezTo>
                <a:lnTo>
                  <a:pt x="76200" y="508000"/>
                </a:lnTo>
                <a:cubicBezTo>
                  <a:pt x="34144" y="508000"/>
                  <a:pt x="0" y="473856"/>
                  <a:pt x="0" y="431800"/>
                </a:cubicBezTo>
                <a:lnTo>
                  <a:pt x="0" y="76200"/>
                </a:lnTo>
                <a:cubicBezTo>
                  <a:pt x="0" y="34144"/>
                  <a:pt x="34144" y="0"/>
                  <a:pt x="76200" y="0"/>
                </a:cubicBezTo>
                <a:close/>
              </a:path>
            </a:pathLst>
          </a:custGeom>
          <a:solidFill>
            <a:srgbClr val="28A8C4">
              <a:alpha val="10196"/>
            </a:srgbClr>
          </a:solidFill>
          <a:ln/>
        </p:spPr>
      </p:sp>
      <p:sp>
        <p:nvSpPr>
          <p:cNvPr id="8" name="Text 5"/>
          <p:cNvSpPr/>
          <p:nvPr/>
        </p:nvSpPr>
        <p:spPr>
          <a:xfrm>
            <a:off x="254000" y="4064000"/>
            <a:ext cx="5537200" cy="508000"/>
          </a:xfrm>
          <a:prstGeom prst="rect">
            <a:avLst/>
          </a:prstGeom>
          <a:noFill/>
          <a:ln/>
        </p:spPr>
        <p:txBody>
          <a:bodyPr wrap="square" lIns="101600" tIns="101600" rIns="101600" bIns="101600" rtlCol="0" anchor="ctr"/>
          <a:lstStyle/>
          <a:p>
            <a:pPr>
              <a:lnSpc>
                <a:spcPct val="130000"/>
              </a:lnSpc>
            </a:pPr>
            <a:r>
              <a:rPr lang="en-US" sz="1600" b="1" dirty="0">
                <a:solidFill>
                  <a:srgbClr val="3A4F5C"/>
                </a:solidFill>
                <a:latin typeface="MiSans" pitchFamily="34" charset="0"/>
                <a:ea typeface="MiSans" pitchFamily="34" charset="-122"/>
                <a:cs typeface="MiSans" pitchFamily="34" charset="-120"/>
              </a:rPr>
              <a:t>2. Show Key AI Iterations</a:t>
            </a:r>
            <a:endParaRPr lang="en-US" sz="1600" dirty="0"/>
          </a:p>
        </p:txBody>
      </p:sp>
      <p:sp>
        <p:nvSpPr>
          <p:cNvPr id="9" name="Shape 6"/>
          <p:cNvSpPr/>
          <p:nvPr/>
        </p:nvSpPr>
        <p:spPr>
          <a:xfrm>
            <a:off x="254000" y="4724400"/>
            <a:ext cx="5435600" cy="508000"/>
          </a:xfrm>
          <a:custGeom>
            <a:avLst/>
            <a:gdLst/>
            <a:ahLst/>
            <a:cxnLst/>
            <a:rect l="l" t="t" r="r" b="b"/>
            <a:pathLst>
              <a:path w="5435600" h="508000">
                <a:moveTo>
                  <a:pt x="76200" y="0"/>
                </a:moveTo>
                <a:lnTo>
                  <a:pt x="5359400" y="0"/>
                </a:lnTo>
                <a:cubicBezTo>
                  <a:pt x="5401456" y="0"/>
                  <a:pt x="5435600" y="34144"/>
                  <a:pt x="5435600" y="76200"/>
                </a:cubicBezTo>
                <a:lnTo>
                  <a:pt x="5435600" y="431800"/>
                </a:lnTo>
                <a:cubicBezTo>
                  <a:pt x="5435600" y="473856"/>
                  <a:pt x="5401456" y="508000"/>
                  <a:pt x="5359400" y="508000"/>
                </a:cubicBezTo>
                <a:lnTo>
                  <a:pt x="76200" y="508000"/>
                </a:lnTo>
                <a:cubicBezTo>
                  <a:pt x="34144" y="508000"/>
                  <a:pt x="0" y="473856"/>
                  <a:pt x="0" y="431800"/>
                </a:cubicBezTo>
                <a:lnTo>
                  <a:pt x="0" y="76200"/>
                </a:lnTo>
                <a:cubicBezTo>
                  <a:pt x="0" y="34144"/>
                  <a:pt x="34144" y="0"/>
                  <a:pt x="76200" y="0"/>
                </a:cubicBezTo>
                <a:close/>
              </a:path>
            </a:pathLst>
          </a:custGeom>
          <a:solidFill>
            <a:srgbClr val="00C4E6">
              <a:alpha val="10196"/>
            </a:srgbClr>
          </a:solidFill>
          <a:ln/>
        </p:spPr>
      </p:sp>
      <p:sp>
        <p:nvSpPr>
          <p:cNvPr id="10" name="Text 7"/>
          <p:cNvSpPr/>
          <p:nvPr/>
        </p:nvSpPr>
        <p:spPr>
          <a:xfrm>
            <a:off x="254000" y="4724400"/>
            <a:ext cx="5537200" cy="508000"/>
          </a:xfrm>
          <a:prstGeom prst="rect">
            <a:avLst/>
          </a:prstGeom>
          <a:noFill/>
          <a:ln/>
        </p:spPr>
        <p:txBody>
          <a:bodyPr wrap="square" lIns="101600" tIns="101600" rIns="101600" bIns="101600" rtlCol="0" anchor="ctr"/>
          <a:lstStyle/>
          <a:p>
            <a:pPr>
              <a:lnSpc>
                <a:spcPct val="130000"/>
              </a:lnSpc>
            </a:pPr>
            <a:r>
              <a:rPr lang="en-US" sz="1600" b="1" dirty="0">
                <a:solidFill>
                  <a:srgbClr val="3A4F5C"/>
                </a:solidFill>
                <a:latin typeface="MiSans" pitchFamily="34" charset="0"/>
                <a:ea typeface="MiSans" pitchFamily="34" charset="-122"/>
                <a:cs typeface="MiSans" pitchFamily="34" charset="-120"/>
              </a:rPr>
              <a:t>3. Highlight Ethical Decisions</a:t>
            </a:r>
            <a:endParaRPr lang="en-US" sz="1600" dirty="0"/>
          </a:p>
        </p:txBody>
      </p:sp>
      <p:sp>
        <p:nvSpPr>
          <p:cNvPr id="11" name="Shape 8"/>
          <p:cNvSpPr/>
          <p:nvPr/>
        </p:nvSpPr>
        <p:spPr>
          <a:xfrm>
            <a:off x="254000" y="5384800"/>
            <a:ext cx="5435600" cy="508000"/>
          </a:xfrm>
          <a:custGeom>
            <a:avLst/>
            <a:gdLst/>
            <a:ahLst/>
            <a:cxnLst/>
            <a:rect l="l" t="t" r="r" b="b"/>
            <a:pathLst>
              <a:path w="5435600" h="508000">
                <a:moveTo>
                  <a:pt x="76200" y="0"/>
                </a:moveTo>
                <a:lnTo>
                  <a:pt x="5359400" y="0"/>
                </a:lnTo>
                <a:cubicBezTo>
                  <a:pt x="5401456" y="0"/>
                  <a:pt x="5435600" y="34144"/>
                  <a:pt x="5435600" y="76200"/>
                </a:cubicBezTo>
                <a:lnTo>
                  <a:pt x="5435600" y="431800"/>
                </a:lnTo>
                <a:cubicBezTo>
                  <a:pt x="5435600" y="473856"/>
                  <a:pt x="5401456" y="508000"/>
                  <a:pt x="5359400" y="508000"/>
                </a:cubicBezTo>
                <a:lnTo>
                  <a:pt x="76200" y="508000"/>
                </a:lnTo>
                <a:cubicBezTo>
                  <a:pt x="34144" y="508000"/>
                  <a:pt x="0" y="473856"/>
                  <a:pt x="0" y="431800"/>
                </a:cubicBezTo>
                <a:lnTo>
                  <a:pt x="0" y="76200"/>
                </a:lnTo>
                <a:cubicBezTo>
                  <a:pt x="0" y="34144"/>
                  <a:pt x="34144" y="0"/>
                  <a:pt x="76200" y="0"/>
                </a:cubicBezTo>
                <a:close/>
              </a:path>
            </a:pathLst>
          </a:custGeom>
          <a:solidFill>
            <a:srgbClr val="0093B2">
              <a:alpha val="10196"/>
            </a:srgbClr>
          </a:solidFill>
          <a:ln/>
        </p:spPr>
      </p:sp>
      <p:sp>
        <p:nvSpPr>
          <p:cNvPr id="12" name="Text 9"/>
          <p:cNvSpPr/>
          <p:nvPr/>
        </p:nvSpPr>
        <p:spPr>
          <a:xfrm>
            <a:off x="254000" y="5384800"/>
            <a:ext cx="5537200" cy="508000"/>
          </a:xfrm>
          <a:prstGeom prst="rect">
            <a:avLst/>
          </a:prstGeom>
          <a:noFill/>
          <a:ln/>
        </p:spPr>
        <p:txBody>
          <a:bodyPr wrap="square" lIns="101600" tIns="101600" rIns="101600" bIns="101600" rtlCol="0" anchor="ctr"/>
          <a:lstStyle/>
          <a:p>
            <a:pPr>
              <a:lnSpc>
                <a:spcPct val="130000"/>
              </a:lnSpc>
            </a:pPr>
            <a:r>
              <a:rPr lang="en-US" sz="1600" b="1" dirty="0">
                <a:solidFill>
                  <a:srgbClr val="3A4F5C"/>
                </a:solidFill>
                <a:latin typeface="MiSans" pitchFamily="34" charset="0"/>
                <a:ea typeface="MiSans" pitchFamily="34" charset="-122"/>
                <a:cs typeface="MiSans" pitchFamily="34" charset="-120"/>
              </a:rPr>
              <a:t>4. Share Final Learnings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3442626" y="1879600"/>
            <a:ext cx="5537200" cy="508000"/>
          </a:xfrm>
          <a:prstGeom prst="rect">
            <a:avLst/>
          </a:prstGeom>
          <a:noFill/>
          <a:ln/>
        </p:spPr>
        <p:txBody>
          <a:bodyPr wrap="square" lIns="0" tIns="0" rIns="0" bIns="0" rtlCol="0" anchor="ctr"/>
          <a:lstStyle/>
          <a:p>
            <a:pPr>
              <a:lnSpc>
                <a:spcPct val="90000"/>
              </a:lnSpc>
            </a:pPr>
            <a:r>
              <a:rPr lang="en-US" sz="3600" b="1" dirty="0">
                <a:solidFill>
                  <a:srgbClr val="0093B2"/>
                </a:solidFill>
                <a:latin typeface="Noto Sans SC" pitchFamily="34" charset="0"/>
                <a:ea typeface="Noto Sans SC" pitchFamily="34" charset="-122"/>
                <a:cs typeface="Noto Sans SC" pitchFamily="34" charset="-120"/>
              </a:rPr>
              <a:t>Peer Feedback Framework</a:t>
            </a:r>
            <a:endParaRPr lang="en-US" sz="1600" dirty="0"/>
          </a:p>
        </p:txBody>
      </p:sp>
      <p:sp>
        <p:nvSpPr>
          <p:cNvPr id="4" name="Text 1"/>
          <p:cNvSpPr/>
          <p:nvPr/>
        </p:nvSpPr>
        <p:spPr>
          <a:xfrm>
            <a:off x="1778000" y="2590800"/>
            <a:ext cx="8636000" cy="609600"/>
          </a:xfrm>
          <a:prstGeom prst="rect">
            <a:avLst/>
          </a:prstGeom>
          <a:noFill/>
          <a:ln/>
        </p:spPr>
        <p:txBody>
          <a:bodyPr wrap="square" lIns="0" tIns="0" rIns="0" bIns="0" rtlCol="0" anchor="ctr"/>
          <a:lstStyle/>
          <a:p>
            <a:pPr algn="ctr">
              <a:lnSpc>
                <a:spcPct val="130000"/>
              </a:lnSpc>
            </a:pPr>
            <a:r>
              <a:rPr lang="en-US" sz="1600" dirty="0">
                <a:solidFill>
                  <a:srgbClr val="3A4F5C"/>
                </a:solidFill>
                <a:latin typeface="MiSans" pitchFamily="34" charset="0"/>
                <a:ea typeface="MiSans" pitchFamily="34" charset="-122"/>
                <a:cs typeface="MiSans" pitchFamily="34" charset="-120"/>
              </a:rPr>
              <a:t>Audience asks three questions, keeping critique constructive and focused on transferable lessons to foster a community of continuous, responsible AI adoption.</a:t>
            </a:r>
            <a:endParaRPr lang="en-US" sz="1600" dirty="0"/>
          </a:p>
        </p:txBody>
      </p:sp>
      <p:sp>
        <p:nvSpPr>
          <p:cNvPr id="5" name="Shape 2"/>
          <p:cNvSpPr/>
          <p:nvPr/>
        </p:nvSpPr>
        <p:spPr>
          <a:xfrm>
            <a:off x="492654" y="3606800"/>
            <a:ext cx="2921000" cy="1371600"/>
          </a:xfrm>
          <a:custGeom>
            <a:avLst/>
            <a:gdLst/>
            <a:ahLst/>
            <a:cxnLst/>
            <a:rect l="l" t="t" r="r" b="b"/>
            <a:pathLst>
              <a:path w="2921000" h="1371600">
                <a:moveTo>
                  <a:pt x="101594" y="0"/>
                </a:moveTo>
                <a:lnTo>
                  <a:pt x="2819406" y="0"/>
                </a:lnTo>
                <a:cubicBezTo>
                  <a:pt x="2875515" y="0"/>
                  <a:pt x="2921000" y="45485"/>
                  <a:pt x="2921000" y="101594"/>
                </a:cubicBezTo>
                <a:lnTo>
                  <a:pt x="2921000" y="1270006"/>
                </a:lnTo>
                <a:cubicBezTo>
                  <a:pt x="2921000" y="1326115"/>
                  <a:pt x="2875515" y="1371600"/>
                  <a:pt x="2819406" y="1371600"/>
                </a:cubicBezTo>
                <a:lnTo>
                  <a:pt x="101594" y="1371600"/>
                </a:lnTo>
                <a:cubicBezTo>
                  <a:pt x="45485" y="1371600"/>
                  <a:pt x="0" y="1326115"/>
                  <a:pt x="0" y="1270006"/>
                </a:cubicBezTo>
                <a:lnTo>
                  <a:pt x="0" y="101594"/>
                </a:lnTo>
                <a:cubicBezTo>
                  <a:pt x="0" y="45523"/>
                  <a:pt x="45523" y="0"/>
                  <a:pt x="101594" y="0"/>
                </a:cubicBezTo>
                <a:close/>
              </a:path>
            </a:pathLst>
          </a:custGeom>
          <a:solidFill>
            <a:srgbClr val="0093B2">
              <a:alpha val="10196"/>
            </a:srgbClr>
          </a:solidFill>
          <a:ln/>
        </p:spPr>
      </p:sp>
      <p:sp>
        <p:nvSpPr>
          <p:cNvPr id="6" name="Shape 3"/>
          <p:cNvSpPr/>
          <p:nvPr/>
        </p:nvSpPr>
        <p:spPr>
          <a:xfrm>
            <a:off x="1724554" y="3810000"/>
            <a:ext cx="457200" cy="457200"/>
          </a:xfrm>
          <a:custGeom>
            <a:avLst/>
            <a:gdLst/>
            <a:ahLst/>
            <a:cxnLst/>
            <a:rect l="l" t="t" r="r" b="b"/>
            <a:pathLst>
              <a:path w="457200" h="457200">
                <a:moveTo>
                  <a:pt x="71438" y="142875"/>
                </a:moveTo>
                <a:cubicBezTo>
                  <a:pt x="87243" y="142875"/>
                  <a:pt x="100013" y="155644"/>
                  <a:pt x="100013" y="171450"/>
                </a:cubicBezTo>
                <a:lnTo>
                  <a:pt x="100013" y="400050"/>
                </a:lnTo>
                <a:cubicBezTo>
                  <a:pt x="100013" y="415856"/>
                  <a:pt x="87243" y="428625"/>
                  <a:pt x="71438" y="428625"/>
                </a:cubicBezTo>
                <a:lnTo>
                  <a:pt x="28575" y="428625"/>
                </a:lnTo>
                <a:cubicBezTo>
                  <a:pt x="12769" y="428625"/>
                  <a:pt x="0" y="415856"/>
                  <a:pt x="0" y="400050"/>
                </a:cubicBezTo>
                <a:lnTo>
                  <a:pt x="0" y="171450"/>
                </a:lnTo>
                <a:cubicBezTo>
                  <a:pt x="0" y="155644"/>
                  <a:pt x="12769" y="142875"/>
                  <a:pt x="28575" y="142875"/>
                </a:cubicBezTo>
                <a:lnTo>
                  <a:pt x="71438" y="142875"/>
                </a:lnTo>
                <a:close/>
                <a:moveTo>
                  <a:pt x="241637" y="14288"/>
                </a:moveTo>
                <a:cubicBezTo>
                  <a:pt x="266015" y="14288"/>
                  <a:pt x="285750" y="34022"/>
                  <a:pt x="285750" y="58400"/>
                </a:cubicBezTo>
                <a:lnTo>
                  <a:pt x="285750" y="62151"/>
                </a:lnTo>
                <a:cubicBezTo>
                  <a:pt x="285750" y="68223"/>
                  <a:pt x="284589" y="74295"/>
                  <a:pt x="282357" y="79921"/>
                </a:cubicBezTo>
                <a:lnTo>
                  <a:pt x="257175" y="142875"/>
                </a:lnTo>
                <a:lnTo>
                  <a:pt x="400050" y="142875"/>
                </a:lnTo>
                <a:cubicBezTo>
                  <a:pt x="423714" y="142875"/>
                  <a:pt x="442913" y="162074"/>
                  <a:pt x="442913" y="185738"/>
                </a:cubicBezTo>
                <a:cubicBezTo>
                  <a:pt x="442913" y="203329"/>
                  <a:pt x="432286" y="218420"/>
                  <a:pt x="417106" y="225028"/>
                </a:cubicBezTo>
                <a:cubicBezTo>
                  <a:pt x="432286" y="231636"/>
                  <a:pt x="442913" y="246727"/>
                  <a:pt x="442913" y="264319"/>
                </a:cubicBezTo>
                <a:cubicBezTo>
                  <a:pt x="442913" y="285214"/>
                  <a:pt x="427911" y="302627"/>
                  <a:pt x="408087" y="306378"/>
                </a:cubicBezTo>
                <a:cubicBezTo>
                  <a:pt x="412016" y="312896"/>
                  <a:pt x="414338" y="320486"/>
                  <a:pt x="414338" y="328613"/>
                </a:cubicBezTo>
                <a:cubicBezTo>
                  <a:pt x="414338" y="348436"/>
                  <a:pt x="400943" y="365046"/>
                  <a:pt x="382726" y="369957"/>
                </a:cubicBezTo>
                <a:cubicBezTo>
                  <a:pt x="384691" y="374868"/>
                  <a:pt x="385763" y="380226"/>
                  <a:pt x="385763" y="385763"/>
                </a:cubicBezTo>
                <a:cubicBezTo>
                  <a:pt x="385763" y="409426"/>
                  <a:pt x="366564" y="428625"/>
                  <a:pt x="342900" y="428625"/>
                </a:cubicBezTo>
                <a:lnTo>
                  <a:pt x="264408" y="428625"/>
                </a:lnTo>
                <a:cubicBezTo>
                  <a:pt x="231993" y="428625"/>
                  <a:pt x="200471" y="417552"/>
                  <a:pt x="175200" y="397282"/>
                </a:cubicBezTo>
                <a:lnTo>
                  <a:pt x="164306" y="388620"/>
                </a:lnTo>
                <a:cubicBezTo>
                  <a:pt x="150733" y="377815"/>
                  <a:pt x="142875" y="361384"/>
                  <a:pt x="142875" y="343972"/>
                </a:cubicBezTo>
                <a:lnTo>
                  <a:pt x="142875" y="177344"/>
                </a:lnTo>
                <a:cubicBezTo>
                  <a:pt x="142875" y="164038"/>
                  <a:pt x="146000" y="150912"/>
                  <a:pt x="151894" y="139035"/>
                </a:cubicBezTo>
                <a:lnTo>
                  <a:pt x="202079" y="38666"/>
                </a:lnTo>
                <a:cubicBezTo>
                  <a:pt x="209580" y="23753"/>
                  <a:pt x="224850" y="14288"/>
                  <a:pt x="241637" y="14288"/>
                </a:cubicBezTo>
                <a:close/>
              </a:path>
            </a:pathLst>
          </a:custGeom>
          <a:solidFill>
            <a:srgbClr val="0093B2"/>
          </a:solidFill>
          <a:ln/>
        </p:spPr>
      </p:sp>
      <p:sp>
        <p:nvSpPr>
          <p:cNvPr id="7" name="Text 4"/>
          <p:cNvSpPr/>
          <p:nvPr/>
        </p:nvSpPr>
        <p:spPr>
          <a:xfrm>
            <a:off x="638704" y="4419600"/>
            <a:ext cx="2628900" cy="355600"/>
          </a:xfrm>
          <a:prstGeom prst="rect">
            <a:avLst/>
          </a:prstGeom>
          <a:noFill/>
          <a:ln/>
        </p:spPr>
        <p:txBody>
          <a:bodyPr wrap="square" lIns="0" tIns="0" rIns="0" bIns="0" rtlCol="0" anchor="ctr"/>
          <a:lstStyle/>
          <a:p>
            <a:pPr algn="ctr">
              <a:lnSpc>
                <a:spcPct val="130000"/>
              </a:lnSpc>
            </a:pPr>
            <a:r>
              <a:rPr lang="en-US" sz="1800" b="1" dirty="0">
                <a:solidFill>
                  <a:srgbClr val="3A4F5C"/>
                </a:solidFill>
                <a:latin typeface="MiSans" pitchFamily="34" charset="0"/>
                <a:ea typeface="MiSans" pitchFamily="34" charset="-122"/>
                <a:cs typeface="MiSans" pitchFamily="34" charset="-120"/>
              </a:rPr>
              <a:t>What Worked Well?</a:t>
            </a:r>
            <a:endParaRPr lang="en-US" sz="1600" dirty="0"/>
          </a:p>
        </p:txBody>
      </p:sp>
      <p:sp>
        <p:nvSpPr>
          <p:cNvPr id="8" name="Text 5"/>
          <p:cNvSpPr/>
          <p:nvPr/>
        </p:nvSpPr>
        <p:spPr>
          <a:xfrm>
            <a:off x="3890962" y="4038600"/>
            <a:ext cx="495300" cy="508000"/>
          </a:xfrm>
          <a:prstGeom prst="rect">
            <a:avLst/>
          </a:prstGeom>
          <a:noFill/>
          <a:ln/>
        </p:spPr>
        <p:txBody>
          <a:bodyPr wrap="square" lIns="0" tIns="0" rIns="0" bIns="0" rtlCol="0" anchor="ctr"/>
          <a:lstStyle/>
          <a:p>
            <a:pPr>
              <a:lnSpc>
                <a:spcPct val="90000"/>
              </a:lnSpc>
            </a:pPr>
            <a:r>
              <a:rPr lang="en-US" sz="3600" b="1" dirty="0">
                <a:solidFill>
                  <a:srgbClr val="28A8C4"/>
                </a:solidFill>
                <a:latin typeface="Noto Sans SC" pitchFamily="34" charset="0"/>
                <a:ea typeface="Noto Sans SC" pitchFamily="34" charset="-122"/>
                <a:cs typeface="Noto Sans SC" pitchFamily="34" charset="-120"/>
              </a:rPr>
              <a:t>+</a:t>
            </a:r>
            <a:endParaRPr lang="en-US" sz="1600" dirty="0"/>
          </a:p>
        </p:txBody>
      </p:sp>
      <p:sp>
        <p:nvSpPr>
          <p:cNvPr id="9" name="Shape 6"/>
          <p:cNvSpPr/>
          <p:nvPr/>
        </p:nvSpPr>
        <p:spPr>
          <a:xfrm>
            <a:off x="4635368" y="3606800"/>
            <a:ext cx="2921000" cy="1371600"/>
          </a:xfrm>
          <a:custGeom>
            <a:avLst/>
            <a:gdLst/>
            <a:ahLst/>
            <a:cxnLst/>
            <a:rect l="l" t="t" r="r" b="b"/>
            <a:pathLst>
              <a:path w="2921000" h="1371600">
                <a:moveTo>
                  <a:pt x="101594" y="0"/>
                </a:moveTo>
                <a:lnTo>
                  <a:pt x="2819406" y="0"/>
                </a:lnTo>
                <a:cubicBezTo>
                  <a:pt x="2875515" y="0"/>
                  <a:pt x="2921000" y="45485"/>
                  <a:pt x="2921000" y="101594"/>
                </a:cubicBezTo>
                <a:lnTo>
                  <a:pt x="2921000" y="1270006"/>
                </a:lnTo>
                <a:cubicBezTo>
                  <a:pt x="2921000" y="1326115"/>
                  <a:pt x="2875515" y="1371600"/>
                  <a:pt x="2819406" y="1371600"/>
                </a:cubicBezTo>
                <a:lnTo>
                  <a:pt x="101594" y="1371600"/>
                </a:lnTo>
                <a:cubicBezTo>
                  <a:pt x="45485" y="1371600"/>
                  <a:pt x="0" y="1326115"/>
                  <a:pt x="0" y="1270006"/>
                </a:cubicBezTo>
                <a:lnTo>
                  <a:pt x="0" y="101594"/>
                </a:lnTo>
                <a:cubicBezTo>
                  <a:pt x="0" y="45523"/>
                  <a:pt x="45523" y="0"/>
                  <a:pt x="101594" y="0"/>
                </a:cubicBezTo>
                <a:close/>
              </a:path>
            </a:pathLst>
          </a:custGeom>
          <a:solidFill>
            <a:srgbClr val="28A8C4">
              <a:alpha val="10196"/>
            </a:srgbClr>
          </a:solidFill>
          <a:ln/>
        </p:spPr>
      </p:sp>
      <p:sp>
        <p:nvSpPr>
          <p:cNvPr id="10" name="Shape 7"/>
          <p:cNvSpPr/>
          <p:nvPr/>
        </p:nvSpPr>
        <p:spPr>
          <a:xfrm>
            <a:off x="5867268" y="3810000"/>
            <a:ext cx="457200" cy="457200"/>
          </a:xfrm>
          <a:custGeom>
            <a:avLst/>
            <a:gdLst/>
            <a:ahLst/>
            <a:cxnLst/>
            <a:rect l="l" t="t" r="r" b="b"/>
            <a:pathLst>
              <a:path w="457200" h="457200">
                <a:moveTo>
                  <a:pt x="228600" y="457200"/>
                </a:moveTo>
                <a:cubicBezTo>
                  <a:pt x="354768" y="457200"/>
                  <a:pt x="457200" y="354768"/>
                  <a:pt x="457200" y="228600"/>
                </a:cubicBezTo>
                <a:cubicBezTo>
                  <a:pt x="457200" y="102432"/>
                  <a:pt x="354768" y="0"/>
                  <a:pt x="228600" y="0"/>
                </a:cubicBezTo>
                <a:cubicBezTo>
                  <a:pt x="102432" y="0"/>
                  <a:pt x="0" y="102432"/>
                  <a:pt x="0" y="228600"/>
                </a:cubicBezTo>
                <a:cubicBezTo>
                  <a:pt x="0" y="354768"/>
                  <a:pt x="102432" y="457200"/>
                  <a:pt x="228600" y="457200"/>
                </a:cubicBezTo>
                <a:close/>
                <a:moveTo>
                  <a:pt x="157163" y="157163"/>
                </a:moveTo>
                <a:cubicBezTo>
                  <a:pt x="172933" y="157163"/>
                  <a:pt x="185738" y="169967"/>
                  <a:pt x="185738" y="185738"/>
                </a:cubicBezTo>
                <a:cubicBezTo>
                  <a:pt x="185738" y="201508"/>
                  <a:pt x="172933" y="214313"/>
                  <a:pt x="157163" y="214313"/>
                </a:cubicBezTo>
                <a:cubicBezTo>
                  <a:pt x="141392" y="214313"/>
                  <a:pt x="128588" y="201508"/>
                  <a:pt x="128588" y="185738"/>
                </a:cubicBezTo>
                <a:cubicBezTo>
                  <a:pt x="128588" y="169967"/>
                  <a:pt x="141392" y="157163"/>
                  <a:pt x="157163" y="157163"/>
                </a:cubicBezTo>
                <a:close/>
                <a:moveTo>
                  <a:pt x="271463" y="185738"/>
                </a:moveTo>
                <a:cubicBezTo>
                  <a:pt x="271463" y="169967"/>
                  <a:pt x="284267" y="157163"/>
                  <a:pt x="300038" y="157163"/>
                </a:cubicBezTo>
                <a:cubicBezTo>
                  <a:pt x="315808" y="157163"/>
                  <a:pt x="328613" y="169967"/>
                  <a:pt x="328613" y="185738"/>
                </a:cubicBezTo>
                <a:cubicBezTo>
                  <a:pt x="328613" y="201508"/>
                  <a:pt x="315808" y="214313"/>
                  <a:pt x="300038" y="214313"/>
                </a:cubicBezTo>
                <a:cubicBezTo>
                  <a:pt x="284267" y="214313"/>
                  <a:pt x="271463" y="201508"/>
                  <a:pt x="271463" y="185738"/>
                </a:cubicBezTo>
                <a:close/>
                <a:moveTo>
                  <a:pt x="228600" y="257175"/>
                </a:moveTo>
                <a:cubicBezTo>
                  <a:pt x="260142" y="257175"/>
                  <a:pt x="285750" y="282783"/>
                  <a:pt x="285750" y="314325"/>
                </a:cubicBezTo>
                <a:cubicBezTo>
                  <a:pt x="285750" y="345867"/>
                  <a:pt x="260142" y="371475"/>
                  <a:pt x="228600" y="371475"/>
                </a:cubicBezTo>
                <a:cubicBezTo>
                  <a:pt x="197058" y="371475"/>
                  <a:pt x="171450" y="345867"/>
                  <a:pt x="171450" y="314325"/>
                </a:cubicBezTo>
                <a:cubicBezTo>
                  <a:pt x="171450" y="282783"/>
                  <a:pt x="197058" y="257175"/>
                  <a:pt x="228600" y="257175"/>
                </a:cubicBezTo>
                <a:close/>
              </a:path>
            </a:pathLst>
          </a:custGeom>
          <a:solidFill>
            <a:srgbClr val="28A8C4"/>
          </a:solidFill>
          <a:ln/>
        </p:spPr>
      </p:sp>
      <p:sp>
        <p:nvSpPr>
          <p:cNvPr id="11" name="Text 8"/>
          <p:cNvSpPr/>
          <p:nvPr/>
        </p:nvSpPr>
        <p:spPr>
          <a:xfrm>
            <a:off x="4781418" y="4419600"/>
            <a:ext cx="2628900" cy="355600"/>
          </a:xfrm>
          <a:prstGeom prst="rect">
            <a:avLst/>
          </a:prstGeom>
          <a:noFill/>
          <a:ln/>
        </p:spPr>
        <p:txBody>
          <a:bodyPr wrap="square" lIns="0" tIns="0" rIns="0" bIns="0" rtlCol="0" anchor="ctr"/>
          <a:lstStyle/>
          <a:p>
            <a:pPr algn="ctr">
              <a:lnSpc>
                <a:spcPct val="130000"/>
              </a:lnSpc>
            </a:pPr>
            <a:r>
              <a:rPr lang="en-US" sz="1800" b="1" dirty="0">
                <a:solidFill>
                  <a:srgbClr val="3A4F5C"/>
                </a:solidFill>
                <a:latin typeface="MiSans" pitchFamily="34" charset="0"/>
                <a:ea typeface="MiSans" pitchFamily="34" charset="-122"/>
                <a:cs typeface="MiSans" pitchFamily="34" charset="-120"/>
              </a:rPr>
              <a:t>What Surprised You?</a:t>
            </a:r>
            <a:endParaRPr lang="en-US" sz="1600" dirty="0"/>
          </a:p>
        </p:txBody>
      </p:sp>
      <p:sp>
        <p:nvSpPr>
          <p:cNvPr id="12" name="Text 9"/>
          <p:cNvSpPr/>
          <p:nvPr/>
        </p:nvSpPr>
        <p:spPr>
          <a:xfrm>
            <a:off x="8033676" y="4038600"/>
            <a:ext cx="495300" cy="508000"/>
          </a:xfrm>
          <a:prstGeom prst="rect">
            <a:avLst/>
          </a:prstGeom>
          <a:noFill/>
          <a:ln/>
        </p:spPr>
        <p:txBody>
          <a:bodyPr wrap="square" lIns="0" tIns="0" rIns="0" bIns="0" rtlCol="0" anchor="ctr"/>
          <a:lstStyle/>
          <a:p>
            <a:pPr>
              <a:lnSpc>
                <a:spcPct val="90000"/>
              </a:lnSpc>
            </a:pPr>
            <a:r>
              <a:rPr lang="en-US" sz="3600" b="1" dirty="0">
                <a:solidFill>
                  <a:srgbClr val="00C4E6"/>
                </a:solidFill>
                <a:latin typeface="Noto Sans SC" pitchFamily="34" charset="0"/>
                <a:ea typeface="Noto Sans SC" pitchFamily="34" charset="-122"/>
                <a:cs typeface="Noto Sans SC" pitchFamily="34" charset="-120"/>
              </a:rPr>
              <a:t>+</a:t>
            </a:r>
            <a:endParaRPr lang="en-US" sz="1600" dirty="0"/>
          </a:p>
        </p:txBody>
      </p:sp>
      <p:sp>
        <p:nvSpPr>
          <p:cNvPr id="13" name="Shape 10"/>
          <p:cNvSpPr/>
          <p:nvPr/>
        </p:nvSpPr>
        <p:spPr>
          <a:xfrm>
            <a:off x="8778081" y="3606800"/>
            <a:ext cx="2921000" cy="1371600"/>
          </a:xfrm>
          <a:custGeom>
            <a:avLst/>
            <a:gdLst/>
            <a:ahLst/>
            <a:cxnLst/>
            <a:rect l="l" t="t" r="r" b="b"/>
            <a:pathLst>
              <a:path w="2921000" h="1371600">
                <a:moveTo>
                  <a:pt x="101594" y="0"/>
                </a:moveTo>
                <a:lnTo>
                  <a:pt x="2819406" y="0"/>
                </a:lnTo>
                <a:cubicBezTo>
                  <a:pt x="2875515" y="0"/>
                  <a:pt x="2921000" y="45485"/>
                  <a:pt x="2921000" y="101594"/>
                </a:cubicBezTo>
                <a:lnTo>
                  <a:pt x="2921000" y="1270006"/>
                </a:lnTo>
                <a:cubicBezTo>
                  <a:pt x="2921000" y="1326115"/>
                  <a:pt x="2875515" y="1371600"/>
                  <a:pt x="2819406" y="1371600"/>
                </a:cubicBezTo>
                <a:lnTo>
                  <a:pt x="101594" y="1371600"/>
                </a:lnTo>
                <a:cubicBezTo>
                  <a:pt x="45485" y="1371600"/>
                  <a:pt x="0" y="1326115"/>
                  <a:pt x="0" y="1270006"/>
                </a:cubicBezTo>
                <a:lnTo>
                  <a:pt x="0" y="101594"/>
                </a:lnTo>
                <a:cubicBezTo>
                  <a:pt x="0" y="45523"/>
                  <a:pt x="45523" y="0"/>
                  <a:pt x="101594" y="0"/>
                </a:cubicBezTo>
                <a:close/>
              </a:path>
            </a:pathLst>
          </a:custGeom>
          <a:solidFill>
            <a:srgbClr val="00C4E6">
              <a:alpha val="10196"/>
            </a:srgbClr>
          </a:solidFill>
          <a:ln/>
        </p:spPr>
      </p:sp>
      <p:sp>
        <p:nvSpPr>
          <p:cNvPr id="14" name="Shape 11"/>
          <p:cNvSpPr/>
          <p:nvPr/>
        </p:nvSpPr>
        <p:spPr>
          <a:xfrm>
            <a:off x="10067131" y="3810000"/>
            <a:ext cx="342900" cy="457200"/>
          </a:xfrm>
          <a:custGeom>
            <a:avLst/>
            <a:gdLst/>
            <a:ahLst/>
            <a:cxnLst/>
            <a:rect l="l" t="t" r="r" b="b"/>
            <a:pathLst>
              <a:path w="342900" h="457200">
                <a:moveTo>
                  <a:pt x="261551" y="342900"/>
                </a:moveTo>
                <a:cubicBezTo>
                  <a:pt x="268069" y="322987"/>
                  <a:pt x="281107" y="304949"/>
                  <a:pt x="295841" y="289411"/>
                </a:cubicBezTo>
                <a:cubicBezTo>
                  <a:pt x="325041" y="258693"/>
                  <a:pt x="342900" y="217170"/>
                  <a:pt x="342900" y="171450"/>
                </a:cubicBezTo>
                <a:cubicBezTo>
                  <a:pt x="342900" y="76795"/>
                  <a:pt x="266105" y="0"/>
                  <a:pt x="171450" y="0"/>
                </a:cubicBezTo>
                <a:cubicBezTo>
                  <a:pt x="76795" y="0"/>
                  <a:pt x="0" y="76795"/>
                  <a:pt x="0" y="171450"/>
                </a:cubicBezTo>
                <a:cubicBezTo>
                  <a:pt x="0" y="217170"/>
                  <a:pt x="17859" y="258693"/>
                  <a:pt x="47059" y="289411"/>
                </a:cubicBezTo>
                <a:cubicBezTo>
                  <a:pt x="61793" y="304949"/>
                  <a:pt x="74920" y="322987"/>
                  <a:pt x="81349" y="342900"/>
                </a:cubicBezTo>
                <a:lnTo>
                  <a:pt x="261461" y="342900"/>
                </a:lnTo>
                <a:close/>
                <a:moveTo>
                  <a:pt x="257175" y="385763"/>
                </a:moveTo>
                <a:lnTo>
                  <a:pt x="85725" y="385763"/>
                </a:lnTo>
                <a:lnTo>
                  <a:pt x="85725" y="400050"/>
                </a:lnTo>
                <a:cubicBezTo>
                  <a:pt x="85725" y="439519"/>
                  <a:pt x="117693" y="471488"/>
                  <a:pt x="157163" y="471488"/>
                </a:cubicBezTo>
                <a:lnTo>
                  <a:pt x="185738" y="471488"/>
                </a:lnTo>
                <a:cubicBezTo>
                  <a:pt x="225207" y="471488"/>
                  <a:pt x="257175" y="439519"/>
                  <a:pt x="257175" y="400050"/>
                </a:cubicBezTo>
                <a:lnTo>
                  <a:pt x="257175" y="385763"/>
                </a:lnTo>
                <a:close/>
                <a:moveTo>
                  <a:pt x="164306" y="100013"/>
                </a:moveTo>
                <a:cubicBezTo>
                  <a:pt x="128766" y="100013"/>
                  <a:pt x="100013" y="128766"/>
                  <a:pt x="100013" y="164306"/>
                </a:cubicBezTo>
                <a:cubicBezTo>
                  <a:pt x="100013" y="176183"/>
                  <a:pt x="90458" y="185738"/>
                  <a:pt x="78581" y="185738"/>
                </a:cubicBezTo>
                <a:cubicBezTo>
                  <a:pt x="66705" y="185738"/>
                  <a:pt x="57150" y="176183"/>
                  <a:pt x="57150" y="164306"/>
                </a:cubicBezTo>
                <a:cubicBezTo>
                  <a:pt x="57150" y="105102"/>
                  <a:pt x="105102" y="57150"/>
                  <a:pt x="164306" y="57150"/>
                </a:cubicBezTo>
                <a:cubicBezTo>
                  <a:pt x="176183" y="57150"/>
                  <a:pt x="185738" y="66705"/>
                  <a:pt x="185738" y="78581"/>
                </a:cubicBezTo>
                <a:cubicBezTo>
                  <a:pt x="185738" y="90458"/>
                  <a:pt x="176183" y="100013"/>
                  <a:pt x="164306" y="100013"/>
                </a:cubicBezTo>
                <a:close/>
              </a:path>
            </a:pathLst>
          </a:custGeom>
          <a:solidFill>
            <a:srgbClr val="00C4E6"/>
          </a:solidFill>
          <a:ln/>
        </p:spPr>
      </p:sp>
      <p:sp>
        <p:nvSpPr>
          <p:cNvPr id="15" name="Text 12"/>
          <p:cNvSpPr/>
          <p:nvPr/>
        </p:nvSpPr>
        <p:spPr>
          <a:xfrm>
            <a:off x="8924131" y="4419600"/>
            <a:ext cx="2628900" cy="355600"/>
          </a:xfrm>
          <a:prstGeom prst="rect">
            <a:avLst/>
          </a:prstGeom>
          <a:noFill/>
          <a:ln/>
        </p:spPr>
        <p:txBody>
          <a:bodyPr wrap="square" lIns="0" tIns="0" rIns="0" bIns="0" rtlCol="0" anchor="ctr"/>
          <a:lstStyle/>
          <a:p>
            <a:pPr algn="ctr">
              <a:lnSpc>
                <a:spcPct val="130000"/>
              </a:lnSpc>
            </a:pPr>
            <a:r>
              <a:rPr lang="en-US" sz="1800" b="1" dirty="0">
                <a:solidFill>
                  <a:srgbClr val="3A4F5C"/>
                </a:solidFill>
                <a:latin typeface="MiSans" pitchFamily="34" charset="0"/>
                <a:ea typeface="MiSans" pitchFamily="34" charset="-122"/>
                <a:cs typeface="MiSans" pitchFamily="34" charset="-120"/>
              </a:rPr>
              <a:t>What to Improve?</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8-27-19:58:23-d2nf5np8bjvh7rlivug0.png"/>
          <p:cNvPicPr>
            <a:picLocks noChangeAspect="1"/>
          </p:cNvPicPr>
          <p:nvPr/>
        </p:nvPicPr>
        <p:blipFill>
          <a:blip r:embed="rId4"/>
          <a:stretch>
            <a:fillRect/>
          </a:stretch>
        </p:blipFill>
        <p:spPr>
          <a:xfrm>
            <a:off x="0" y="0"/>
            <a:ext cx="12192000" cy="5181600"/>
          </a:xfrm>
          <a:prstGeom prst="rect">
            <a:avLst/>
          </a:prstGeom>
        </p:spPr>
      </p:pic>
      <p:sp>
        <p:nvSpPr>
          <p:cNvPr id="3" name="Shape 0"/>
          <p:cNvSpPr/>
          <p:nvPr/>
        </p:nvSpPr>
        <p:spPr>
          <a:xfrm>
            <a:off x="0" y="-34290"/>
            <a:ext cx="12192000" cy="6911340"/>
          </a:xfrm>
          <a:prstGeom prst="rect">
            <a:avLst/>
          </a:prstGeom>
          <a:solidFill>
            <a:srgbClr val="1596CE">
              <a:alpha val="34902"/>
            </a:srgbClr>
          </a:solidFill>
          <a:ln/>
        </p:spPr>
      </p:sp>
      <p:sp>
        <p:nvSpPr>
          <p:cNvPr id="4" name="Text 1"/>
          <p:cNvSpPr/>
          <p:nvPr/>
        </p:nvSpPr>
        <p:spPr>
          <a:xfrm>
            <a:off x="0" y="-34290"/>
            <a:ext cx="12192000" cy="691134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19:58:18-d2nf5mh8bjvh7rlivucg.png"/>
          <p:cNvPicPr>
            <a:picLocks noChangeAspect="1"/>
          </p:cNvPicPr>
          <p:nvPr/>
        </p:nvPicPr>
        <p:blipFill>
          <a:blip r:embed="rId5"/>
          <a:stretch>
            <a:fillRect/>
          </a:stretch>
        </p:blipFill>
        <p:spPr>
          <a:xfrm>
            <a:off x="0" y="0"/>
            <a:ext cx="12192000" cy="6857999"/>
          </a:xfrm>
          <a:prstGeom prst="rect">
            <a:avLst/>
          </a:prstGeom>
        </p:spPr>
      </p:pic>
      <p:sp>
        <p:nvSpPr>
          <p:cNvPr id="6" name="Shape 2"/>
          <p:cNvSpPr/>
          <p:nvPr/>
        </p:nvSpPr>
        <p:spPr>
          <a:xfrm>
            <a:off x="0" y="4781550"/>
            <a:ext cx="12192000" cy="2095500"/>
          </a:xfrm>
          <a:prstGeom prst="rect">
            <a:avLst/>
          </a:prstGeom>
          <a:solidFill>
            <a:srgbClr val="FFFFFF"/>
          </a:solidFill>
          <a:ln/>
        </p:spPr>
      </p:sp>
      <p:sp>
        <p:nvSpPr>
          <p:cNvPr id="7" name="Text 3"/>
          <p:cNvSpPr/>
          <p:nvPr/>
        </p:nvSpPr>
        <p:spPr>
          <a:xfrm>
            <a:off x="0" y="4781550"/>
            <a:ext cx="12192000" cy="20955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003299" y="3010535"/>
            <a:ext cx="7817971" cy="499467"/>
          </a:xfrm>
          <a:prstGeom prst="rect">
            <a:avLst/>
          </a:prstGeom>
          <a:noFill/>
          <a:ln/>
        </p:spPr>
        <p:txBody>
          <a:bodyPr wrap="square" lIns="91440" tIns="45720" rIns="91440" bIns="45720" rtlCol="0" anchor="t">
            <a:spAutoFit/>
          </a:bodyPr>
          <a:lstStyle/>
          <a:p>
            <a:pPr>
              <a:lnSpc>
                <a:spcPct val="100000"/>
              </a:lnSpc>
            </a:pPr>
            <a:r>
              <a:rPr lang="en-US" sz="3200" dirty="0">
                <a:solidFill>
                  <a:srgbClr val="FFFFFF"/>
                </a:solidFill>
                <a:latin typeface="MiSans" pitchFamily="34" charset="0"/>
                <a:ea typeface="MiSans" pitchFamily="34" charset="-122"/>
                <a:cs typeface="MiSans" pitchFamily="34" charset="-120"/>
              </a:rPr>
              <a:t>Reflection &amp; Next Steps</a:t>
            </a:r>
            <a:endParaRPr lang="en-US" sz="1600" dirty="0"/>
          </a:p>
        </p:txBody>
      </p:sp>
      <p:sp>
        <p:nvSpPr>
          <p:cNvPr id="9" name="Text 5"/>
          <p:cNvSpPr/>
          <p:nvPr/>
        </p:nvSpPr>
        <p:spPr>
          <a:xfrm>
            <a:off x="3679190" y="1565275"/>
            <a:ext cx="3399155" cy="1481534"/>
          </a:xfrm>
          <a:prstGeom prst="rect">
            <a:avLst/>
          </a:prstGeom>
          <a:noFill/>
          <a:ln/>
        </p:spPr>
        <p:txBody>
          <a:bodyPr wrap="square" lIns="91440" tIns="45720" rIns="91440" bIns="45720" rtlCol="0" anchor="t">
            <a:spAutoFit/>
          </a:bodyPr>
          <a:lstStyle/>
          <a:p>
            <a:pPr>
              <a:lnSpc>
                <a:spcPct val="100000"/>
              </a:lnSpc>
            </a:pPr>
            <a:r>
              <a:rPr lang="en-US" sz="9600" dirty="0">
                <a:solidFill>
                  <a:srgbClr val="FFFFFF"/>
                </a:solidFill>
                <a:latin typeface="MiSans" pitchFamily="34" charset="0"/>
                <a:ea typeface="MiSans" pitchFamily="34" charset="-122"/>
                <a:cs typeface="MiSans" pitchFamily="34" charset="-120"/>
              </a:rPr>
              <a:t>05</a:t>
            </a:r>
            <a:endParaRPr lang="en-US" sz="1600" dirty="0"/>
          </a:p>
        </p:txBody>
      </p:sp>
      <p:sp>
        <p:nvSpPr>
          <p:cNvPr id="10" name="Text 6"/>
          <p:cNvSpPr/>
          <p:nvPr/>
        </p:nvSpPr>
        <p:spPr>
          <a:xfrm>
            <a:off x="1003300" y="1565275"/>
            <a:ext cx="2910205" cy="1358900"/>
          </a:xfrm>
          <a:prstGeom prst="rect">
            <a:avLst/>
          </a:prstGeom>
          <a:noFill/>
          <a:ln/>
        </p:spPr>
        <p:txBody>
          <a:bodyPr wrap="square" lIns="91440" tIns="45720" rIns="91440" bIns="45720" rtlCol="0" anchor="t">
            <a:spAutoFit/>
          </a:bodyPr>
          <a:lstStyle/>
          <a:p>
            <a:pPr>
              <a:lnSpc>
                <a:spcPct val="100000"/>
              </a:lnSpc>
            </a:pPr>
            <a:r>
              <a:rPr lang="en-US" sz="8800" dirty="0">
                <a:solidFill>
                  <a:srgbClr val="FFFFFF"/>
                </a:solidFill>
                <a:latin typeface="MiSans" pitchFamily="34" charset="0"/>
                <a:ea typeface="MiSans" pitchFamily="34" charset="-122"/>
                <a:cs typeface="MiSans" pitchFamily="34" charset="-120"/>
              </a:rPr>
              <a:t>Part.</a:t>
            </a:r>
            <a:endParaRPr lang="en-US" sz="1600" dirty="0"/>
          </a:p>
        </p:txBody>
      </p:sp>
      <p:sp>
        <p:nvSpPr>
          <p:cNvPr id="11" name="Shape 7"/>
          <p:cNvSpPr/>
          <p:nvPr/>
        </p:nvSpPr>
        <p:spPr>
          <a:xfrm>
            <a:off x="1003300" y="3832778"/>
            <a:ext cx="10296671" cy="142613"/>
          </a:xfrm>
          <a:prstGeom prst="rect">
            <a:avLst/>
          </a:prstGeom>
          <a:solidFill>
            <a:srgbClr val="FFFFFF"/>
          </a:solidFill>
          <a:ln/>
        </p:spPr>
      </p:sp>
      <p:sp>
        <p:nvSpPr>
          <p:cNvPr id="12" name="Text 8"/>
          <p:cNvSpPr/>
          <p:nvPr/>
        </p:nvSpPr>
        <p:spPr>
          <a:xfrm>
            <a:off x="1003300" y="3832778"/>
            <a:ext cx="10296671" cy="142613"/>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254000" y="1778000"/>
            <a:ext cx="5664200" cy="508000"/>
          </a:xfrm>
          <a:prstGeom prst="rect">
            <a:avLst/>
          </a:prstGeom>
          <a:noFill/>
          <a:ln/>
        </p:spPr>
        <p:txBody>
          <a:bodyPr wrap="square" lIns="0" tIns="0" rIns="0" bIns="0" rtlCol="0" anchor="ctr"/>
          <a:lstStyle/>
          <a:p>
            <a:pPr>
              <a:lnSpc>
                <a:spcPct val="90000"/>
              </a:lnSpc>
            </a:pPr>
            <a:r>
              <a:rPr lang="en-US" sz="3600" b="1" dirty="0">
                <a:solidFill>
                  <a:srgbClr val="0093B2"/>
                </a:solidFill>
                <a:latin typeface="Noto Sans SC" pitchFamily="34" charset="0"/>
                <a:ea typeface="Noto Sans SC" pitchFamily="34" charset="-122"/>
                <a:cs typeface="Noto Sans SC" pitchFamily="34" charset="-120"/>
              </a:rPr>
              <a:t>Self-Assessment Checklist</a:t>
            </a:r>
            <a:endParaRPr lang="en-US" sz="1600" dirty="0"/>
          </a:p>
        </p:txBody>
      </p:sp>
      <p:sp>
        <p:nvSpPr>
          <p:cNvPr id="4" name="Text 1"/>
          <p:cNvSpPr/>
          <p:nvPr/>
        </p:nvSpPr>
        <p:spPr>
          <a:xfrm>
            <a:off x="254000" y="2489200"/>
            <a:ext cx="5537200" cy="6096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Rate yourself honestly to personalize your learning path and build evidence for your AI fluency.</a:t>
            </a:r>
            <a:endParaRPr lang="en-US" sz="1600" dirty="0"/>
          </a:p>
        </p:txBody>
      </p:sp>
      <p:sp>
        <p:nvSpPr>
          <p:cNvPr id="5" name="Shape 2"/>
          <p:cNvSpPr/>
          <p:nvPr/>
        </p:nvSpPr>
        <p:spPr>
          <a:xfrm>
            <a:off x="346075" y="3429000"/>
            <a:ext cx="222250" cy="254000"/>
          </a:xfrm>
          <a:custGeom>
            <a:avLst/>
            <a:gdLst/>
            <a:ahLst/>
            <a:cxnLst/>
            <a:rect l="l" t="t" r="r" b="b"/>
            <a:pathLst>
              <a:path w="222250" h="254000">
                <a:moveTo>
                  <a:pt x="31750" y="15875"/>
                </a:moveTo>
                <a:cubicBezTo>
                  <a:pt x="14238" y="15875"/>
                  <a:pt x="0" y="30113"/>
                  <a:pt x="0" y="47625"/>
                </a:cubicBezTo>
                <a:lnTo>
                  <a:pt x="0" y="206375"/>
                </a:lnTo>
                <a:cubicBezTo>
                  <a:pt x="0" y="223887"/>
                  <a:pt x="14238" y="238125"/>
                  <a:pt x="31750" y="238125"/>
                </a:cubicBezTo>
                <a:lnTo>
                  <a:pt x="190500" y="238125"/>
                </a:lnTo>
                <a:cubicBezTo>
                  <a:pt x="208012" y="238125"/>
                  <a:pt x="222250" y="223887"/>
                  <a:pt x="222250" y="206375"/>
                </a:cubicBezTo>
                <a:lnTo>
                  <a:pt x="222250" y="47625"/>
                </a:lnTo>
                <a:cubicBezTo>
                  <a:pt x="222250" y="30113"/>
                  <a:pt x="208012" y="15875"/>
                  <a:pt x="190500" y="15875"/>
                </a:cubicBezTo>
                <a:lnTo>
                  <a:pt x="31750" y="15875"/>
                </a:lnTo>
                <a:close/>
                <a:moveTo>
                  <a:pt x="152995" y="105519"/>
                </a:moveTo>
                <a:lnTo>
                  <a:pt x="113308" y="169019"/>
                </a:lnTo>
                <a:cubicBezTo>
                  <a:pt x="111224" y="172343"/>
                  <a:pt x="107652" y="174427"/>
                  <a:pt x="103733" y="174625"/>
                </a:cubicBezTo>
                <a:cubicBezTo>
                  <a:pt x="99814" y="174823"/>
                  <a:pt x="96044" y="173038"/>
                  <a:pt x="93712" y="169863"/>
                </a:cubicBezTo>
                <a:lnTo>
                  <a:pt x="69900" y="138113"/>
                </a:lnTo>
                <a:cubicBezTo>
                  <a:pt x="65931" y="132854"/>
                  <a:pt x="67022" y="125413"/>
                  <a:pt x="72281" y="121444"/>
                </a:cubicBezTo>
                <a:cubicBezTo>
                  <a:pt x="77539" y="117475"/>
                  <a:pt x="84981" y="118566"/>
                  <a:pt x="88950" y="123825"/>
                </a:cubicBezTo>
                <a:lnTo>
                  <a:pt x="102344" y="141684"/>
                </a:lnTo>
                <a:lnTo>
                  <a:pt x="132804" y="92918"/>
                </a:lnTo>
                <a:cubicBezTo>
                  <a:pt x="136277" y="87362"/>
                  <a:pt x="143619" y="85626"/>
                  <a:pt x="149225" y="89148"/>
                </a:cubicBezTo>
                <a:cubicBezTo>
                  <a:pt x="154831" y="92670"/>
                  <a:pt x="156518" y="99963"/>
                  <a:pt x="152995" y="105569"/>
                </a:cubicBezTo>
                <a:close/>
              </a:path>
            </a:pathLst>
          </a:custGeom>
          <a:solidFill>
            <a:srgbClr val="28A8C4"/>
          </a:solidFill>
          <a:ln/>
        </p:spPr>
      </p:sp>
      <p:sp>
        <p:nvSpPr>
          <p:cNvPr id="6" name="Text 3"/>
          <p:cNvSpPr/>
          <p:nvPr/>
        </p:nvSpPr>
        <p:spPr>
          <a:xfrm>
            <a:off x="812800" y="3403600"/>
            <a:ext cx="19177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Prompting Precision</a:t>
            </a:r>
            <a:endParaRPr lang="en-US" sz="1600" dirty="0"/>
          </a:p>
        </p:txBody>
      </p:sp>
      <p:sp>
        <p:nvSpPr>
          <p:cNvPr id="7" name="Shape 4"/>
          <p:cNvSpPr/>
          <p:nvPr/>
        </p:nvSpPr>
        <p:spPr>
          <a:xfrm>
            <a:off x="346075" y="3886200"/>
            <a:ext cx="222250" cy="254000"/>
          </a:xfrm>
          <a:custGeom>
            <a:avLst/>
            <a:gdLst/>
            <a:ahLst/>
            <a:cxnLst/>
            <a:rect l="l" t="t" r="r" b="b"/>
            <a:pathLst>
              <a:path w="222250" h="254000">
                <a:moveTo>
                  <a:pt x="31750" y="15875"/>
                </a:moveTo>
                <a:cubicBezTo>
                  <a:pt x="14238" y="15875"/>
                  <a:pt x="0" y="30113"/>
                  <a:pt x="0" y="47625"/>
                </a:cubicBezTo>
                <a:lnTo>
                  <a:pt x="0" y="206375"/>
                </a:lnTo>
                <a:cubicBezTo>
                  <a:pt x="0" y="223887"/>
                  <a:pt x="14238" y="238125"/>
                  <a:pt x="31750" y="238125"/>
                </a:cubicBezTo>
                <a:lnTo>
                  <a:pt x="190500" y="238125"/>
                </a:lnTo>
                <a:cubicBezTo>
                  <a:pt x="208012" y="238125"/>
                  <a:pt x="222250" y="223887"/>
                  <a:pt x="222250" y="206375"/>
                </a:cubicBezTo>
                <a:lnTo>
                  <a:pt x="222250" y="47625"/>
                </a:lnTo>
                <a:cubicBezTo>
                  <a:pt x="222250" y="30113"/>
                  <a:pt x="208012" y="15875"/>
                  <a:pt x="190500" y="15875"/>
                </a:cubicBezTo>
                <a:lnTo>
                  <a:pt x="31750" y="15875"/>
                </a:lnTo>
                <a:close/>
                <a:moveTo>
                  <a:pt x="152995" y="105519"/>
                </a:moveTo>
                <a:lnTo>
                  <a:pt x="113308" y="169019"/>
                </a:lnTo>
                <a:cubicBezTo>
                  <a:pt x="111224" y="172343"/>
                  <a:pt x="107652" y="174427"/>
                  <a:pt x="103733" y="174625"/>
                </a:cubicBezTo>
                <a:cubicBezTo>
                  <a:pt x="99814" y="174823"/>
                  <a:pt x="96044" y="173038"/>
                  <a:pt x="93712" y="169863"/>
                </a:cubicBezTo>
                <a:lnTo>
                  <a:pt x="69900" y="138113"/>
                </a:lnTo>
                <a:cubicBezTo>
                  <a:pt x="65931" y="132854"/>
                  <a:pt x="67022" y="125413"/>
                  <a:pt x="72281" y="121444"/>
                </a:cubicBezTo>
                <a:cubicBezTo>
                  <a:pt x="77539" y="117475"/>
                  <a:pt x="84981" y="118566"/>
                  <a:pt x="88950" y="123825"/>
                </a:cubicBezTo>
                <a:lnTo>
                  <a:pt x="102344" y="141684"/>
                </a:lnTo>
                <a:lnTo>
                  <a:pt x="132804" y="92918"/>
                </a:lnTo>
                <a:cubicBezTo>
                  <a:pt x="136277" y="87362"/>
                  <a:pt x="143619" y="85626"/>
                  <a:pt x="149225" y="89148"/>
                </a:cubicBezTo>
                <a:cubicBezTo>
                  <a:pt x="154831" y="92670"/>
                  <a:pt x="156518" y="99963"/>
                  <a:pt x="152995" y="105569"/>
                </a:cubicBezTo>
                <a:close/>
              </a:path>
            </a:pathLst>
          </a:custGeom>
          <a:solidFill>
            <a:srgbClr val="28A8C4"/>
          </a:solidFill>
          <a:ln/>
        </p:spPr>
      </p:sp>
      <p:sp>
        <p:nvSpPr>
          <p:cNvPr id="8" name="Text 5"/>
          <p:cNvSpPr/>
          <p:nvPr/>
        </p:nvSpPr>
        <p:spPr>
          <a:xfrm>
            <a:off x="812800" y="3860800"/>
            <a:ext cx="16002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Ethical Diligence</a:t>
            </a:r>
            <a:endParaRPr lang="en-US" sz="1600" dirty="0"/>
          </a:p>
        </p:txBody>
      </p:sp>
      <p:sp>
        <p:nvSpPr>
          <p:cNvPr id="9" name="Shape 6"/>
          <p:cNvSpPr/>
          <p:nvPr/>
        </p:nvSpPr>
        <p:spPr>
          <a:xfrm>
            <a:off x="346075" y="4343400"/>
            <a:ext cx="222250" cy="254000"/>
          </a:xfrm>
          <a:custGeom>
            <a:avLst/>
            <a:gdLst/>
            <a:ahLst/>
            <a:cxnLst/>
            <a:rect l="l" t="t" r="r" b="b"/>
            <a:pathLst>
              <a:path w="222250" h="254000">
                <a:moveTo>
                  <a:pt x="31750" y="15875"/>
                </a:moveTo>
                <a:cubicBezTo>
                  <a:pt x="14238" y="15875"/>
                  <a:pt x="0" y="30113"/>
                  <a:pt x="0" y="47625"/>
                </a:cubicBezTo>
                <a:lnTo>
                  <a:pt x="0" y="206375"/>
                </a:lnTo>
                <a:cubicBezTo>
                  <a:pt x="0" y="223887"/>
                  <a:pt x="14238" y="238125"/>
                  <a:pt x="31750" y="238125"/>
                </a:cubicBezTo>
                <a:lnTo>
                  <a:pt x="190500" y="238125"/>
                </a:lnTo>
                <a:cubicBezTo>
                  <a:pt x="208012" y="238125"/>
                  <a:pt x="222250" y="223887"/>
                  <a:pt x="222250" y="206375"/>
                </a:cubicBezTo>
                <a:lnTo>
                  <a:pt x="222250" y="47625"/>
                </a:lnTo>
                <a:cubicBezTo>
                  <a:pt x="222250" y="30113"/>
                  <a:pt x="208012" y="15875"/>
                  <a:pt x="190500" y="15875"/>
                </a:cubicBezTo>
                <a:lnTo>
                  <a:pt x="31750" y="15875"/>
                </a:lnTo>
                <a:close/>
                <a:moveTo>
                  <a:pt x="152995" y="105519"/>
                </a:moveTo>
                <a:lnTo>
                  <a:pt x="113308" y="169019"/>
                </a:lnTo>
                <a:cubicBezTo>
                  <a:pt x="111224" y="172343"/>
                  <a:pt x="107652" y="174427"/>
                  <a:pt x="103733" y="174625"/>
                </a:cubicBezTo>
                <a:cubicBezTo>
                  <a:pt x="99814" y="174823"/>
                  <a:pt x="96044" y="173038"/>
                  <a:pt x="93712" y="169863"/>
                </a:cubicBezTo>
                <a:lnTo>
                  <a:pt x="69900" y="138113"/>
                </a:lnTo>
                <a:cubicBezTo>
                  <a:pt x="65931" y="132854"/>
                  <a:pt x="67022" y="125413"/>
                  <a:pt x="72281" y="121444"/>
                </a:cubicBezTo>
                <a:cubicBezTo>
                  <a:pt x="77539" y="117475"/>
                  <a:pt x="84981" y="118566"/>
                  <a:pt x="88950" y="123825"/>
                </a:cubicBezTo>
                <a:lnTo>
                  <a:pt x="102344" y="141684"/>
                </a:lnTo>
                <a:lnTo>
                  <a:pt x="132804" y="92918"/>
                </a:lnTo>
                <a:cubicBezTo>
                  <a:pt x="136277" y="87362"/>
                  <a:pt x="143619" y="85626"/>
                  <a:pt x="149225" y="89148"/>
                </a:cubicBezTo>
                <a:cubicBezTo>
                  <a:pt x="154831" y="92670"/>
                  <a:pt x="156518" y="99963"/>
                  <a:pt x="152995" y="105569"/>
                </a:cubicBezTo>
                <a:close/>
              </a:path>
            </a:pathLst>
          </a:custGeom>
          <a:solidFill>
            <a:srgbClr val="28A8C4"/>
          </a:solidFill>
          <a:ln/>
        </p:spPr>
      </p:sp>
      <p:sp>
        <p:nvSpPr>
          <p:cNvPr id="10" name="Text 7"/>
          <p:cNvSpPr/>
          <p:nvPr/>
        </p:nvSpPr>
        <p:spPr>
          <a:xfrm>
            <a:off x="812800" y="4318000"/>
            <a:ext cx="17526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Iterative Discipline</a:t>
            </a:r>
            <a:endParaRPr lang="en-US" sz="1600" dirty="0"/>
          </a:p>
        </p:txBody>
      </p:sp>
      <p:sp>
        <p:nvSpPr>
          <p:cNvPr id="11" name="Shape 8"/>
          <p:cNvSpPr/>
          <p:nvPr/>
        </p:nvSpPr>
        <p:spPr>
          <a:xfrm>
            <a:off x="346075" y="4800600"/>
            <a:ext cx="222250" cy="254000"/>
          </a:xfrm>
          <a:custGeom>
            <a:avLst/>
            <a:gdLst/>
            <a:ahLst/>
            <a:cxnLst/>
            <a:rect l="l" t="t" r="r" b="b"/>
            <a:pathLst>
              <a:path w="222250" h="254000">
                <a:moveTo>
                  <a:pt x="31750" y="15875"/>
                </a:moveTo>
                <a:cubicBezTo>
                  <a:pt x="14238" y="15875"/>
                  <a:pt x="0" y="30113"/>
                  <a:pt x="0" y="47625"/>
                </a:cubicBezTo>
                <a:lnTo>
                  <a:pt x="0" y="206375"/>
                </a:lnTo>
                <a:cubicBezTo>
                  <a:pt x="0" y="223887"/>
                  <a:pt x="14238" y="238125"/>
                  <a:pt x="31750" y="238125"/>
                </a:cubicBezTo>
                <a:lnTo>
                  <a:pt x="190500" y="238125"/>
                </a:lnTo>
                <a:cubicBezTo>
                  <a:pt x="208012" y="238125"/>
                  <a:pt x="222250" y="223887"/>
                  <a:pt x="222250" y="206375"/>
                </a:cubicBezTo>
                <a:lnTo>
                  <a:pt x="222250" y="47625"/>
                </a:lnTo>
                <a:cubicBezTo>
                  <a:pt x="222250" y="30113"/>
                  <a:pt x="208012" y="15875"/>
                  <a:pt x="190500" y="15875"/>
                </a:cubicBezTo>
                <a:lnTo>
                  <a:pt x="31750" y="15875"/>
                </a:lnTo>
                <a:close/>
                <a:moveTo>
                  <a:pt x="152995" y="105519"/>
                </a:moveTo>
                <a:lnTo>
                  <a:pt x="113308" y="169019"/>
                </a:lnTo>
                <a:cubicBezTo>
                  <a:pt x="111224" y="172343"/>
                  <a:pt x="107652" y="174427"/>
                  <a:pt x="103733" y="174625"/>
                </a:cubicBezTo>
                <a:cubicBezTo>
                  <a:pt x="99814" y="174823"/>
                  <a:pt x="96044" y="173038"/>
                  <a:pt x="93712" y="169863"/>
                </a:cubicBezTo>
                <a:lnTo>
                  <a:pt x="69900" y="138113"/>
                </a:lnTo>
                <a:cubicBezTo>
                  <a:pt x="65931" y="132854"/>
                  <a:pt x="67022" y="125413"/>
                  <a:pt x="72281" y="121444"/>
                </a:cubicBezTo>
                <a:cubicBezTo>
                  <a:pt x="77539" y="117475"/>
                  <a:pt x="84981" y="118566"/>
                  <a:pt x="88950" y="123825"/>
                </a:cubicBezTo>
                <a:lnTo>
                  <a:pt x="102344" y="141684"/>
                </a:lnTo>
                <a:lnTo>
                  <a:pt x="132804" y="92918"/>
                </a:lnTo>
                <a:cubicBezTo>
                  <a:pt x="136277" y="87362"/>
                  <a:pt x="143619" y="85626"/>
                  <a:pt x="149225" y="89148"/>
                </a:cubicBezTo>
                <a:cubicBezTo>
                  <a:pt x="154831" y="92670"/>
                  <a:pt x="156518" y="99963"/>
                  <a:pt x="152995" y="105569"/>
                </a:cubicBezTo>
                <a:close/>
              </a:path>
            </a:pathLst>
          </a:custGeom>
          <a:solidFill>
            <a:srgbClr val="28A8C4"/>
          </a:solidFill>
          <a:ln/>
        </p:spPr>
      </p:sp>
      <p:sp>
        <p:nvSpPr>
          <p:cNvPr id="12" name="Text 9"/>
          <p:cNvSpPr/>
          <p:nvPr/>
        </p:nvSpPr>
        <p:spPr>
          <a:xfrm>
            <a:off x="812800" y="4775200"/>
            <a:ext cx="21463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Communication Clarity</a:t>
            </a:r>
            <a:endParaRPr lang="en-US" sz="1600" dirty="0"/>
          </a:p>
        </p:txBody>
      </p:sp>
      <p:sp>
        <p:nvSpPr>
          <p:cNvPr id="13" name="Shape 10"/>
          <p:cNvSpPr/>
          <p:nvPr/>
        </p:nvSpPr>
        <p:spPr>
          <a:xfrm>
            <a:off x="6096000" y="254000"/>
            <a:ext cx="5842000" cy="6350000"/>
          </a:xfrm>
          <a:custGeom>
            <a:avLst/>
            <a:gdLst/>
            <a:ahLst/>
            <a:cxnLst/>
            <a:rect l="l" t="t" r="r" b="b"/>
            <a:pathLst>
              <a:path w="5842000" h="6350000">
                <a:moveTo>
                  <a:pt x="152418" y="0"/>
                </a:moveTo>
                <a:lnTo>
                  <a:pt x="5689582" y="0"/>
                </a:lnTo>
                <a:cubicBezTo>
                  <a:pt x="5773760" y="0"/>
                  <a:pt x="5842000" y="68240"/>
                  <a:pt x="5842000" y="152418"/>
                </a:cubicBezTo>
                <a:lnTo>
                  <a:pt x="5842000" y="6197582"/>
                </a:lnTo>
                <a:cubicBezTo>
                  <a:pt x="5842000" y="6281760"/>
                  <a:pt x="5773760" y="6350000"/>
                  <a:pt x="5689582" y="6350000"/>
                </a:cubicBezTo>
                <a:lnTo>
                  <a:pt x="152418" y="6350000"/>
                </a:lnTo>
                <a:cubicBezTo>
                  <a:pt x="68240" y="6350000"/>
                  <a:pt x="0" y="6281760"/>
                  <a:pt x="0" y="6197582"/>
                </a:cubicBezTo>
                <a:lnTo>
                  <a:pt x="0" y="152418"/>
                </a:lnTo>
                <a:cubicBezTo>
                  <a:pt x="0" y="68296"/>
                  <a:pt x="68296" y="0"/>
                  <a:pt x="152418" y="0"/>
                </a:cubicBezTo>
                <a:close/>
              </a:path>
            </a:pathLst>
          </a:custGeom>
          <a:solidFill>
            <a:srgbClr val="0093B2">
              <a:alpha val="10196"/>
            </a:srgbClr>
          </a:solidFill>
          <a:ln/>
        </p:spPr>
      </p:sp>
      <p:sp>
        <p:nvSpPr>
          <p:cNvPr id="14" name="Text 11"/>
          <p:cNvSpPr/>
          <p:nvPr/>
        </p:nvSpPr>
        <p:spPr>
          <a:xfrm>
            <a:off x="7974806" y="2235200"/>
            <a:ext cx="2235200" cy="406400"/>
          </a:xfrm>
          <a:prstGeom prst="rect">
            <a:avLst/>
          </a:prstGeom>
          <a:noFill/>
          <a:ln/>
        </p:spPr>
        <p:txBody>
          <a:bodyPr wrap="square" lIns="0" tIns="0" rIns="0" bIns="0" rtlCol="0" anchor="ctr"/>
          <a:lstStyle/>
          <a:p>
            <a:pPr>
              <a:lnSpc>
                <a:spcPct val="110000"/>
              </a:lnSpc>
            </a:pPr>
            <a:r>
              <a:rPr lang="en-US" sz="2400" b="1" dirty="0">
                <a:solidFill>
                  <a:srgbClr val="0093B2"/>
                </a:solidFill>
                <a:latin typeface="Noto Sans SC" pitchFamily="34" charset="0"/>
                <a:ea typeface="Noto Sans SC" pitchFamily="34" charset="-122"/>
                <a:cs typeface="Noto Sans SC" pitchFamily="34" charset="-120"/>
              </a:rPr>
              <a:t>Key Takeaway</a:t>
            </a:r>
            <a:endParaRPr lang="en-US" sz="1600" dirty="0"/>
          </a:p>
        </p:txBody>
      </p:sp>
      <p:sp>
        <p:nvSpPr>
          <p:cNvPr id="15" name="Text 12"/>
          <p:cNvSpPr/>
          <p:nvPr/>
        </p:nvSpPr>
        <p:spPr>
          <a:xfrm>
            <a:off x="6343650" y="2844800"/>
            <a:ext cx="5346700" cy="711200"/>
          </a:xfrm>
          <a:prstGeom prst="rect">
            <a:avLst/>
          </a:prstGeom>
          <a:noFill/>
          <a:ln/>
        </p:spPr>
        <p:txBody>
          <a:bodyPr wrap="square" lIns="0" tIns="0" rIns="0" bIns="0" rtlCol="0" anchor="ctr"/>
          <a:lstStyle/>
          <a:p>
            <a:pPr algn="ctr">
              <a:lnSpc>
                <a:spcPct val="130000"/>
              </a:lnSpc>
            </a:pPr>
            <a:r>
              <a:rPr lang="en-US" sz="1800" dirty="0">
                <a:solidFill>
                  <a:srgbClr val="3A4F5C"/>
                </a:solidFill>
                <a:latin typeface="MiSans" pitchFamily="34" charset="0"/>
                <a:ea typeface="MiSans" pitchFamily="34" charset="-122"/>
                <a:cs typeface="MiSans" pitchFamily="34" charset="-120"/>
              </a:rPr>
              <a:t>Identify </a:t>
            </a:r>
            <a:r>
              <a:rPr lang="en-US" sz="1800" b="1" dirty="0">
                <a:solidFill>
                  <a:srgbClr val="3A4F5C"/>
                </a:solidFill>
                <a:latin typeface="MiSans" pitchFamily="34" charset="0"/>
                <a:ea typeface="MiSans" pitchFamily="34" charset="-122"/>
                <a:cs typeface="MiSans" pitchFamily="34" charset="-120"/>
              </a:rPr>
              <a:t>one strength</a:t>
            </a:r>
            <a:r>
              <a:rPr lang="en-US" sz="1800" dirty="0">
                <a:solidFill>
                  <a:srgbClr val="3A4F5C"/>
                </a:solidFill>
                <a:latin typeface="MiSans" pitchFamily="34" charset="0"/>
                <a:ea typeface="MiSans" pitchFamily="34" charset="-122"/>
                <a:cs typeface="MiSans" pitchFamily="34" charset="-120"/>
              </a:rPr>
              <a:t> to leverage and </a:t>
            </a:r>
            <a:r>
              <a:rPr lang="en-US" sz="1800" b="1" dirty="0">
                <a:solidFill>
                  <a:srgbClr val="3A4F5C"/>
                </a:solidFill>
                <a:latin typeface="MiSans" pitchFamily="34" charset="0"/>
                <a:ea typeface="MiSans" pitchFamily="34" charset="-122"/>
                <a:cs typeface="MiSans" pitchFamily="34" charset="-120"/>
              </a:rPr>
              <a:t>one gap</a:t>
            </a:r>
            <a:r>
              <a:rPr lang="en-US" sz="1800" dirty="0">
                <a:solidFill>
                  <a:srgbClr val="3A4F5C"/>
                </a:solidFill>
                <a:latin typeface="MiSans" pitchFamily="34" charset="0"/>
                <a:ea typeface="MiSans" pitchFamily="34" charset="-122"/>
                <a:cs typeface="MiSans" pitchFamily="34" charset="-120"/>
              </a:rPr>
              <a:t> to address in your next project.</a:t>
            </a:r>
            <a:endParaRPr lang="en-US" sz="1600" dirty="0"/>
          </a:p>
        </p:txBody>
      </p:sp>
      <p:sp>
        <p:nvSpPr>
          <p:cNvPr id="16" name="Shape 13"/>
          <p:cNvSpPr/>
          <p:nvPr/>
        </p:nvSpPr>
        <p:spPr>
          <a:xfrm>
            <a:off x="8540750" y="3860800"/>
            <a:ext cx="952500" cy="762000"/>
          </a:xfrm>
          <a:custGeom>
            <a:avLst/>
            <a:gdLst/>
            <a:ahLst/>
            <a:cxnLst/>
            <a:rect l="l" t="t" r="r" b="b"/>
            <a:pathLst>
              <a:path w="952500" h="762000">
                <a:moveTo>
                  <a:pt x="175915" y="92869"/>
                </a:moveTo>
                <a:cubicBezTo>
                  <a:pt x="151061" y="84534"/>
                  <a:pt x="137517" y="57448"/>
                  <a:pt x="145852" y="32593"/>
                </a:cubicBezTo>
                <a:cubicBezTo>
                  <a:pt x="154186" y="7739"/>
                  <a:pt x="181124" y="-5804"/>
                  <a:pt x="206127" y="2381"/>
                </a:cubicBezTo>
                <a:lnTo>
                  <a:pt x="374303" y="58489"/>
                </a:lnTo>
                <a:cubicBezTo>
                  <a:pt x="394990" y="23515"/>
                  <a:pt x="433239" y="0"/>
                  <a:pt x="476845" y="0"/>
                </a:cubicBezTo>
                <a:cubicBezTo>
                  <a:pt x="542627" y="0"/>
                  <a:pt x="595908" y="53280"/>
                  <a:pt x="595908" y="119063"/>
                </a:cubicBezTo>
                <a:cubicBezTo>
                  <a:pt x="595908" y="123527"/>
                  <a:pt x="595610" y="127843"/>
                  <a:pt x="595164" y="132159"/>
                </a:cubicBezTo>
                <a:lnTo>
                  <a:pt x="777627" y="193030"/>
                </a:lnTo>
                <a:cubicBezTo>
                  <a:pt x="802630" y="201364"/>
                  <a:pt x="816025" y="228302"/>
                  <a:pt x="807690" y="253305"/>
                </a:cubicBezTo>
                <a:cubicBezTo>
                  <a:pt x="799356" y="278309"/>
                  <a:pt x="772418" y="291703"/>
                  <a:pt x="747415" y="283369"/>
                </a:cubicBezTo>
                <a:lnTo>
                  <a:pt x="545753" y="216098"/>
                </a:lnTo>
                <a:cubicBezTo>
                  <a:pt x="539055" y="220861"/>
                  <a:pt x="531912" y="224879"/>
                  <a:pt x="524321" y="228302"/>
                </a:cubicBezTo>
                <a:lnTo>
                  <a:pt x="524321" y="714524"/>
                </a:lnTo>
                <a:cubicBezTo>
                  <a:pt x="524321" y="740866"/>
                  <a:pt x="503039" y="762149"/>
                  <a:pt x="476696" y="762149"/>
                </a:cubicBezTo>
                <a:lnTo>
                  <a:pt x="190946" y="762149"/>
                </a:lnTo>
                <a:cubicBezTo>
                  <a:pt x="164604" y="762149"/>
                  <a:pt x="143321" y="740866"/>
                  <a:pt x="143321" y="714524"/>
                </a:cubicBezTo>
                <a:cubicBezTo>
                  <a:pt x="143321" y="688181"/>
                  <a:pt x="164604" y="666899"/>
                  <a:pt x="190946" y="666899"/>
                </a:cubicBezTo>
                <a:lnTo>
                  <a:pt x="429071" y="666899"/>
                </a:lnTo>
                <a:lnTo>
                  <a:pt x="429071" y="228302"/>
                </a:lnTo>
                <a:cubicBezTo>
                  <a:pt x="397818" y="214610"/>
                  <a:pt x="373707" y="188119"/>
                  <a:pt x="363289" y="155377"/>
                </a:cubicBezTo>
                <a:lnTo>
                  <a:pt x="175915" y="92869"/>
                </a:lnTo>
                <a:close/>
                <a:moveTo>
                  <a:pt x="298847" y="428625"/>
                </a:moveTo>
                <a:lnTo>
                  <a:pt x="190946" y="243780"/>
                </a:lnTo>
                <a:lnTo>
                  <a:pt x="83195" y="428625"/>
                </a:lnTo>
                <a:lnTo>
                  <a:pt x="298847" y="428625"/>
                </a:lnTo>
                <a:close/>
                <a:moveTo>
                  <a:pt x="191095" y="571500"/>
                </a:moveTo>
                <a:cubicBezTo>
                  <a:pt x="97482" y="571500"/>
                  <a:pt x="19645" y="520898"/>
                  <a:pt x="3572" y="454075"/>
                </a:cubicBezTo>
                <a:cubicBezTo>
                  <a:pt x="-298" y="437704"/>
                  <a:pt x="5060" y="420886"/>
                  <a:pt x="13543" y="406301"/>
                </a:cubicBezTo>
                <a:lnTo>
                  <a:pt x="155228" y="163413"/>
                </a:lnTo>
                <a:cubicBezTo>
                  <a:pt x="162669" y="150614"/>
                  <a:pt x="176361" y="142875"/>
                  <a:pt x="191095" y="142875"/>
                </a:cubicBezTo>
                <a:cubicBezTo>
                  <a:pt x="205829" y="142875"/>
                  <a:pt x="219521" y="150763"/>
                  <a:pt x="226963" y="163413"/>
                </a:cubicBezTo>
                <a:lnTo>
                  <a:pt x="368647" y="406301"/>
                </a:lnTo>
                <a:cubicBezTo>
                  <a:pt x="377130" y="420886"/>
                  <a:pt x="382488" y="437704"/>
                  <a:pt x="378619" y="454075"/>
                </a:cubicBezTo>
                <a:cubicBezTo>
                  <a:pt x="362545" y="520750"/>
                  <a:pt x="284708" y="571500"/>
                  <a:pt x="191095" y="571500"/>
                </a:cubicBezTo>
                <a:close/>
                <a:moveTo>
                  <a:pt x="760809" y="434280"/>
                </a:moveTo>
                <a:lnTo>
                  <a:pt x="653058" y="619125"/>
                </a:lnTo>
                <a:lnTo>
                  <a:pt x="868710" y="619125"/>
                </a:lnTo>
                <a:lnTo>
                  <a:pt x="760958" y="434280"/>
                </a:lnTo>
                <a:close/>
                <a:moveTo>
                  <a:pt x="948333" y="644575"/>
                </a:moveTo>
                <a:cubicBezTo>
                  <a:pt x="932259" y="711398"/>
                  <a:pt x="854422" y="762000"/>
                  <a:pt x="760809" y="762000"/>
                </a:cubicBezTo>
                <a:cubicBezTo>
                  <a:pt x="667196" y="762000"/>
                  <a:pt x="589359" y="711398"/>
                  <a:pt x="573286" y="644575"/>
                </a:cubicBezTo>
                <a:cubicBezTo>
                  <a:pt x="569416" y="628204"/>
                  <a:pt x="574774" y="611386"/>
                  <a:pt x="583257" y="596801"/>
                </a:cubicBezTo>
                <a:lnTo>
                  <a:pt x="724942" y="353913"/>
                </a:lnTo>
                <a:cubicBezTo>
                  <a:pt x="732383" y="341114"/>
                  <a:pt x="746075" y="333375"/>
                  <a:pt x="760809" y="333375"/>
                </a:cubicBezTo>
                <a:cubicBezTo>
                  <a:pt x="775543" y="333375"/>
                  <a:pt x="789236" y="341263"/>
                  <a:pt x="796677" y="353913"/>
                </a:cubicBezTo>
                <a:lnTo>
                  <a:pt x="938361" y="596801"/>
                </a:lnTo>
                <a:cubicBezTo>
                  <a:pt x="946845" y="611386"/>
                  <a:pt x="952202" y="628204"/>
                  <a:pt x="948333" y="644575"/>
                </a:cubicBezTo>
                <a:close/>
              </a:path>
            </a:pathLst>
          </a:custGeom>
          <a:solidFill>
            <a:srgbClr val="00C4E6"/>
          </a:solidFill>
          <a:ln/>
        </p:spPr>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139700" y="1701800"/>
            <a:ext cx="11912600" cy="508000"/>
          </a:xfrm>
          <a:prstGeom prst="rect">
            <a:avLst/>
          </a:prstGeom>
          <a:noFill/>
          <a:ln/>
        </p:spPr>
        <p:txBody>
          <a:bodyPr wrap="square" lIns="0" tIns="0" rIns="0" bIns="0" rtlCol="0" anchor="ctr"/>
          <a:lstStyle/>
          <a:p>
            <a:pPr algn="ctr">
              <a:lnSpc>
                <a:spcPct val="90000"/>
              </a:lnSpc>
            </a:pPr>
            <a:r>
              <a:rPr lang="en-US" sz="3600" b="1" dirty="0">
                <a:solidFill>
                  <a:srgbClr val="0093B2"/>
                </a:solidFill>
                <a:latin typeface="Noto Sans SC" pitchFamily="34" charset="0"/>
                <a:ea typeface="Noto Sans SC" pitchFamily="34" charset="-122"/>
                <a:cs typeface="Noto Sans SC" pitchFamily="34" charset="-120"/>
              </a:rPr>
              <a:t>Scale-Up Ethics Challenge</a:t>
            </a:r>
            <a:endParaRPr lang="en-US" sz="1600" dirty="0"/>
          </a:p>
        </p:txBody>
      </p:sp>
      <p:sp>
        <p:nvSpPr>
          <p:cNvPr id="4" name="Text 1"/>
          <p:cNvSpPr/>
          <p:nvPr/>
        </p:nvSpPr>
        <p:spPr>
          <a:xfrm>
            <a:off x="1168400" y="2413000"/>
            <a:ext cx="9855200" cy="609600"/>
          </a:xfrm>
          <a:prstGeom prst="rect">
            <a:avLst/>
          </a:prstGeom>
          <a:noFill/>
          <a:ln/>
        </p:spPr>
        <p:txBody>
          <a:bodyPr wrap="square" lIns="0" tIns="0" rIns="0" bIns="0" rtlCol="0" anchor="ctr"/>
          <a:lstStyle/>
          <a:p>
            <a:pPr algn="ctr">
              <a:lnSpc>
                <a:spcPct val="130000"/>
              </a:lnSpc>
            </a:pPr>
            <a:r>
              <a:rPr lang="en-US" sz="1600" dirty="0">
                <a:solidFill>
                  <a:srgbClr val="3A4F5C"/>
                </a:solidFill>
                <a:latin typeface="MiSans" pitchFamily="34" charset="0"/>
                <a:ea typeface="MiSans" pitchFamily="34" charset="-122"/>
                <a:cs typeface="MiSans" pitchFamily="34" charset="-120"/>
              </a:rPr>
              <a:t>Imagine your project at a societal scale. Consider data consent, bias, energy, and displacement. Draft three additional oversight measures.</a:t>
            </a:r>
            <a:endParaRPr lang="en-US" sz="1600" dirty="0"/>
          </a:p>
        </p:txBody>
      </p:sp>
      <p:sp>
        <p:nvSpPr>
          <p:cNvPr id="5" name="Shape 2"/>
          <p:cNvSpPr/>
          <p:nvPr/>
        </p:nvSpPr>
        <p:spPr>
          <a:xfrm>
            <a:off x="2133600" y="3606800"/>
            <a:ext cx="2438400" cy="1371600"/>
          </a:xfrm>
          <a:custGeom>
            <a:avLst/>
            <a:gdLst/>
            <a:ahLst/>
            <a:cxnLst/>
            <a:rect l="l" t="t" r="r" b="b"/>
            <a:pathLst>
              <a:path w="2438400" h="1371600">
                <a:moveTo>
                  <a:pt x="101594" y="0"/>
                </a:moveTo>
                <a:lnTo>
                  <a:pt x="2336806" y="0"/>
                </a:lnTo>
                <a:cubicBezTo>
                  <a:pt x="2392915" y="0"/>
                  <a:pt x="2438400" y="45485"/>
                  <a:pt x="2438400" y="101594"/>
                </a:cubicBezTo>
                <a:lnTo>
                  <a:pt x="2438400" y="1270006"/>
                </a:lnTo>
                <a:cubicBezTo>
                  <a:pt x="2438400" y="1326115"/>
                  <a:pt x="2392915" y="1371600"/>
                  <a:pt x="2336806" y="1371600"/>
                </a:cubicBezTo>
                <a:lnTo>
                  <a:pt x="101594" y="1371600"/>
                </a:lnTo>
                <a:cubicBezTo>
                  <a:pt x="45485" y="1371600"/>
                  <a:pt x="0" y="1326115"/>
                  <a:pt x="0" y="1270006"/>
                </a:cubicBezTo>
                <a:lnTo>
                  <a:pt x="0" y="101594"/>
                </a:lnTo>
                <a:cubicBezTo>
                  <a:pt x="0" y="45523"/>
                  <a:pt x="45523" y="0"/>
                  <a:pt x="101594" y="0"/>
                </a:cubicBezTo>
                <a:close/>
              </a:path>
            </a:pathLst>
          </a:custGeom>
          <a:solidFill>
            <a:srgbClr val="0093B2">
              <a:alpha val="10196"/>
            </a:srgbClr>
          </a:solidFill>
          <a:ln/>
        </p:spPr>
      </p:sp>
      <p:sp>
        <p:nvSpPr>
          <p:cNvPr id="6" name="Shape 3"/>
          <p:cNvSpPr/>
          <p:nvPr/>
        </p:nvSpPr>
        <p:spPr>
          <a:xfrm>
            <a:off x="3124200" y="3810000"/>
            <a:ext cx="457200" cy="457200"/>
          </a:xfrm>
          <a:custGeom>
            <a:avLst/>
            <a:gdLst/>
            <a:ahLst/>
            <a:cxnLst/>
            <a:rect l="l" t="t" r="r" b="b"/>
            <a:pathLst>
              <a:path w="457200" h="457200">
                <a:moveTo>
                  <a:pt x="371475" y="185738"/>
                </a:moveTo>
                <a:cubicBezTo>
                  <a:pt x="371475" y="226725"/>
                  <a:pt x="358170" y="264587"/>
                  <a:pt x="335756" y="295305"/>
                </a:cubicBezTo>
                <a:lnTo>
                  <a:pt x="448806" y="408444"/>
                </a:lnTo>
                <a:cubicBezTo>
                  <a:pt x="459968" y="419606"/>
                  <a:pt x="459968" y="437733"/>
                  <a:pt x="448806" y="448895"/>
                </a:cubicBezTo>
                <a:cubicBezTo>
                  <a:pt x="437644" y="460058"/>
                  <a:pt x="419517" y="460058"/>
                  <a:pt x="408355" y="448895"/>
                </a:cubicBezTo>
                <a:lnTo>
                  <a:pt x="295305" y="335756"/>
                </a:lnTo>
                <a:cubicBezTo>
                  <a:pt x="264587" y="358170"/>
                  <a:pt x="226725" y="371475"/>
                  <a:pt x="185738" y="371475"/>
                </a:cubicBezTo>
                <a:cubicBezTo>
                  <a:pt x="83135" y="371475"/>
                  <a:pt x="0" y="288340"/>
                  <a:pt x="0" y="185738"/>
                </a:cubicBezTo>
                <a:cubicBezTo>
                  <a:pt x="0" y="83135"/>
                  <a:pt x="83135" y="0"/>
                  <a:pt x="185738" y="0"/>
                </a:cubicBezTo>
                <a:cubicBezTo>
                  <a:pt x="288340" y="0"/>
                  <a:pt x="371475" y="83135"/>
                  <a:pt x="371475" y="185738"/>
                </a:cubicBezTo>
                <a:close/>
                <a:moveTo>
                  <a:pt x="185738" y="314325"/>
                </a:moveTo>
                <a:cubicBezTo>
                  <a:pt x="256707" y="314325"/>
                  <a:pt x="314325" y="256707"/>
                  <a:pt x="314325" y="185738"/>
                </a:cubicBezTo>
                <a:cubicBezTo>
                  <a:pt x="314325" y="114768"/>
                  <a:pt x="256707" y="57150"/>
                  <a:pt x="185738" y="57150"/>
                </a:cubicBezTo>
                <a:cubicBezTo>
                  <a:pt x="114768" y="57150"/>
                  <a:pt x="57150" y="114768"/>
                  <a:pt x="57150" y="185737"/>
                </a:cubicBezTo>
                <a:cubicBezTo>
                  <a:pt x="57150" y="256707"/>
                  <a:pt x="114768" y="314325"/>
                  <a:pt x="185737" y="314325"/>
                </a:cubicBezTo>
                <a:close/>
              </a:path>
            </a:pathLst>
          </a:custGeom>
          <a:solidFill>
            <a:srgbClr val="0093B2"/>
          </a:solidFill>
          <a:ln/>
        </p:spPr>
      </p:sp>
      <p:sp>
        <p:nvSpPr>
          <p:cNvPr id="7" name="Text 4"/>
          <p:cNvSpPr/>
          <p:nvPr/>
        </p:nvSpPr>
        <p:spPr>
          <a:xfrm>
            <a:off x="2298568" y="4419600"/>
            <a:ext cx="2108200" cy="355600"/>
          </a:xfrm>
          <a:prstGeom prst="rect">
            <a:avLst/>
          </a:prstGeom>
          <a:noFill/>
          <a:ln/>
        </p:spPr>
        <p:txBody>
          <a:bodyPr wrap="square" lIns="0" tIns="0" rIns="0" bIns="0" rtlCol="0" anchor="ctr"/>
          <a:lstStyle/>
          <a:p>
            <a:pPr algn="ctr">
              <a:lnSpc>
                <a:spcPct val="130000"/>
              </a:lnSpc>
            </a:pPr>
            <a:r>
              <a:rPr lang="en-US" sz="1800" b="1" dirty="0">
                <a:solidFill>
                  <a:srgbClr val="3A4F5C"/>
                </a:solidFill>
                <a:latin typeface="MiSans" pitchFamily="34" charset="0"/>
                <a:ea typeface="MiSans" pitchFamily="34" charset="-122"/>
                <a:cs typeface="MiSans" pitchFamily="34" charset="-120"/>
              </a:rPr>
              <a:t>Third-Party Audits</a:t>
            </a:r>
            <a:endParaRPr lang="en-US" sz="1600" dirty="0"/>
          </a:p>
        </p:txBody>
      </p:sp>
      <p:sp>
        <p:nvSpPr>
          <p:cNvPr id="8" name="Shape 5"/>
          <p:cNvSpPr/>
          <p:nvPr/>
        </p:nvSpPr>
        <p:spPr>
          <a:xfrm>
            <a:off x="4876800" y="3429000"/>
            <a:ext cx="2438400" cy="1727200"/>
          </a:xfrm>
          <a:custGeom>
            <a:avLst/>
            <a:gdLst/>
            <a:ahLst/>
            <a:cxnLst/>
            <a:rect l="l" t="t" r="r" b="b"/>
            <a:pathLst>
              <a:path w="2438400" h="1727200">
                <a:moveTo>
                  <a:pt x="101594" y="0"/>
                </a:moveTo>
                <a:lnTo>
                  <a:pt x="2336806" y="0"/>
                </a:lnTo>
                <a:cubicBezTo>
                  <a:pt x="2392915" y="0"/>
                  <a:pt x="2438400" y="45485"/>
                  <a:pt x="2438400" y="101594"/>
                </a:cubicBezTo>
                <a:lnTo>
                  <a:pt x="2438400" y="1625606"/>
                </a:lnTo>
                <a:cubicBezTo>
                  <a:pt x="2438400" y="1681715"/>
                  <a:pt x="2392915" y="1727200"/>
                  <a:pt x="2336806" y="1727200"/>
                </a:cubicBezTo>
                <a:lnTo>
                  <a:pt x="101594" y="1727200"/>
                </a:lnTo>
                <a:cubicBezTo>
                  <a:pt x="45485" y="1727200"/>
                  <a:pt x="0" y="1681715"/>
                  <a:pt x="0" y="1625606"/>
                </a:cubicBezTo>
                <a:lnTo>
                  <a:pt x="0" y="101594"/>
                </a:lnTo>
                <a:cubicBezTo>
                  <a:pt x="0" y="45523"/>
                  <a:pt x="45523" y="0"/>
                  <a:pt x="101594" y="0"/>
                </a:cubicBezTo>
                <a:close/>
              </a:path>
            </a:pathLst>
          </a:custGeom>
          <a:solidFill>
            <a:srgbClr val="28A8C4">
              <a:alpha val="10196"/>
            </a:srgbClr>
          </a:solidFill>
          <a:ln/>
        </p:spPr>
      </p:sp>
      <p:sp>
        <p:nvSpPr>
          <p:cNvPr id="9" name="Shape 6"/>
          <p:cNvSpPr/>
          <p:nvPr/>
        </p:nvSpPr>
        <p:spPr>
          <a:xfrm>
            <a:off x="5838825" y="3632200"/>
            <a:ext cx="514350" cy="457200"/>
          </a:xfrm>
          <a:custGeom>
            <a:avLst/>
            <a:gdLst/>
            <a:ahLst/>
            <a:cxnLst/>
            <a:rect l="l" t="t" r="r" b="b"/>
            <a:pathLst>
              <a:path w="514350" h="457200">
                <a:moveTo>
                  <a:pt x="457557" y="214313"/>
                </a:moveTo>
                <a:lnTo>
                  <a:pt x="300395" y="214313"/>
                </a:lnTo>
                <a:cubicBezTo>
                  <a:pt x="284589" y="214313"/>
                  <a:pt x="271820" y="201543"/>
                  <a:pt x="271820" y="185738"/>
                </a:cubicBezTo>
                <a:lnTo>
                  <a:pt x="271820" y="28575"/>
                </a:lnTo>
                <a:cubicBezTo>
                  <a:pt x="271820" y="12769"/>
                  <a:pt x="284678" y="-179"/>
                  <a:pt x="300305" y="1875"/>
                </a:cubicBezTo>
                <a:cubicBezTo>
                  <a:pt x="395853" y="14555"/>
                  <a:pt x="471577" y="90279"/>
                  <a:pt x="484257" y="185827"/>
                </a:cubicBezTo>
                <a:cubicBezTo>
                  <a:pt x="486311" y="201454"/>
                  <a:pt x="473363" y="214313"/>
                  <a:pt x="457557" y="214313"/>
                </a:cubicBezTo>
                <a:close/>
                <a:moveTo>
                  <a:pt x="198775" y="33218"/>
                </a:moveTo>
                <a:cubicBezTo>
                  <a:pt x="214938" y="29825"/>
                  <a:pt x="228957" y="43041"/>
                  <a:pt x="228957" y="59561"/>
                </a:cubicBezTo>
                <a:lnTo>
                  <a:pt x="228957" y="235744"/>
                </a:lnTo>
                <a:cubicBezTo>
                  <a:pt x="228957" y="240744"/>
                  <a:pt x="230743" y="245566"/>
                  <a:pt x="233869" y="249406"/>
                </a:cubicBezTo>
                <a:lnTo>
                  <a:pt x="351830" y="391745"/>
                </a:lnTo>
                <a:cubicBezTo>
                  <a:pt x="362277" y="404336"/>
                  <a:pt x="360045" y="423356"/>
                  <a:pt x="345668" y="431125"/>
                </a:cubicBezTo>
                <a:cubicBezTo>
                  <a:pt x="315218" y="447735"/>
                  <a:pt x="280303" y="457200"/>
                  <a:pt x="243245" y="457200"/>
                </a:cubicBezTo>
                <a:cubicBezTo>
                  <a:pt x="124926" y="457200"/>
                  <a:pt x="28932" y="361206"/>
                  <a:pt x="28932" y="242888"/>
                </a:cubicBezTo>
                <a:cubicBezTo>
                  <a:pt x="28932" y="139750"/>
                  <a:pt x="101709" y="53667"/>
                  <a:pt x="198775" y="33218"/>
                </a:cubicBezTo>
                <a:close/>
                <a:moveTo>
                  <a:pt x="426660" y="257175"/>
                </a:moveTo>
                <a:lnTo>
                  <a:pt x="483810" y="257175"/>
                </a:lnTo>
                <a:cubicBezTo>
                  <a:pt x="500330" y="257175"/>
                  <a:pt x="513546" y="271195"/>
                  <a:pt x="510153" y="287357"/>
                </a:cubicBezTo>
                <a:cubicBezTo>
                  <a:pt x="501045" y="330577"/>
                  <a:pt x="478899" y="368975"/>
                  <a:pt x="448002" y="398264"/>
                </a:cubicBezTo>
                <a:cubicBezTo>
                  <a:pt x="437019" y="408712"/>
                  <a:pt x="419785" y="406479"/>
                  <a:pt x="410141" y="394781"/>
                </a:cubicBezTo>
                <a:lnTo>
                  <a:pt x="334774" y="303967"/>
                </a:lnTo>
                <a:cubicBezTo>
                  <a:pt x="319326" y="285304"/>
                  <a:pt x="332631" y="257175"/>
                  <a:pt x="356741" y="257175"/>
                </a:cubicBezTo>
                <a:lnTo>
                  <a:pt x="426571" y="257175"/>
                </a:lnTo>
                <a:close/>
              </a:path>
            </a:pathLst>
          </a:custGeom>
          <a:solidFill>
            <a:srgbClr val="28A8C4"/>
          </a:solidFill>
          <a:ln/>
        </p:spPr>
      </p:sp>
      <p:sp>
        <p:nvSpPr>
          <p:cNvPr id="10" name="Text 7"/>
          <p:cNvSpPr/>
          <p:nvPr/>
        </p:nvSpPr>
        <p:spPr>
          <a:xfrm>
            <a:off x="5022850" y="4241800"/>
            <a:ext cx="2146300" cy="711200"/>
          </a:xfrm>
          <a:prstGeom prst="rect">
            <a:avLst/>
          </a:prstGeom>
          <a:noFill/>
          <a:ln/>
        </p:spPr>
        <p:txBody>
          <a:bodyPr wrap="square" lIns="0" tIns="0" rIns="0" bIns="0" rtlCol="0" anchor="ctr"/>
          <a:lstStyle/>
          <a:p>
            <a:pPr algn="ctr">
              <a:lnSpc>
                <a:spcPct val="130000"/>
              </a:lnSpc>
            </a:pPr>
            <a:r>
              <a:rPr lang="en-US" sz="1800" b="1" dirty="0">
                <a:solidFill>
                  <a:srgbClr val="3A4F5C"/>
                </a:solidFill>
                <a:latin typeface="MiSans" pitchFamily="34" charset="0"/>
                <a:ea typeface="MiSans" pitchFamily="34" charset="-122"/>
                <a:cs typeface="MiSans" pitchFamily="34" charset="-120"/>
              </a:rPr>
              <a:t>Explainability Dashboards</a:t>
            </a:r>
            <a:endParaRPr lang="en-US" sz="1600" dirty="0"/>
          </a:p>
        </p:txBody>
      </p:sp>
      <p:sp>
        <p:nvSpPr>
          <p:cNvPr id="11" name="Shape 8"/>
          <p:cNvSpPr/>
          <p:nvPr/>
        </p:nvSpPr>
        <p:spPr>
          <a:xfrm>
            <a:off x="7620000" y="3429000"/>
            <a:ext cx="2438400" cy="1727200"/>
          </a:xfrm>
          <a:custGeom>
            <a:avLst/>
            <a:gdLst/>
            <a:ahLst/>
            <a:cxnLst/>
            <a:rect l="l" t="t" r="r" b="b"/>
            <a:pathLst>
              <a:path w="2438400" h="1727200">
                <a:moveTo>
                  <a:pt x="101594" y="0"/>
                </a:moveTo>
                <a:lnTo>
                  <a:pt x="2336806" y="0"/>
                </a:lnTo>
                <a:cubicBezTo>
                  <a:pt x="2392915" y="0"/>
                  <a:pt x="2438400" y="45485"/>
                  <a:pt x="2438400" y="101594"/>
                </a:cubicBezTo>
                <a:lnTo>
                  <a:pt x="2438400" y="1625606"/>
                </a:lnTo>
                <a:cubicBezTo>
                  <a:pt x="2438400" y="1681715"/>
                  <a:pt x="2392915" y="1727200"/>
                  <a:pt x="2336806" y="1727200"/>
                </a:cubicBezTo>
                <a:lnTo>
                  <a:pt x="101594" y="1727200"/>
                </a:lnTo>
                <a:cubicBezTo>
                  <a:pt x="45485" y="1727200"/>
                  <a:pt x="0" y="1681715"/>
                  <a:pt x="0" y="1625606"/>
                </a:cubicBezTo>
                <a:lnTo>
                  <a:pt x="0" y="101594"/>
                </a:lnTo>
                <a:cubicBezTo>
                  <a:pt x="0" y="45523"/>
                  <a:pt x="45523" y="0"/>
                  <a:pt x="101594" y="0"/>
                </a:cubicBezTo>
                <a:close/>
              </a:path>
            </a:pathLst>
          </a:custGeom>
          <a:solidFill>
            <a:srgbClr val="00C4E6">
              <a:alpha val="10196"/>
            </a:srgbClr>
          </a:solidFill>
          <a:ln/>
        </p:spPr>
      </p:sp>
      <p:sp>
        <p:nvSpPr>
          <p:cNvPr id="12" name="Shape 9"/>
          <p:cNvSpPr/>
          <p:nvPr/>
        </p:nvSpPr>
        <p:spPr>
          <a:xfrm>
            <a:off x="8553450" y="3632200"/>
            <a:ext cx="571500" cy="457200"/>
          </a:xfrm>
          <a:custGeom>
            <a:avLst/>
            <a:gdLst/>
            <a:ahLst/>
            <a:cxnLst/>
            <a:rect l="l" t="t" r="r" b="b"/>
            <a:pathLst>
              <a:path w="571500" h="457200">
                <a:moveTo>
                  <a:pt x="229046" y="7144"/>
                </a:moveTo>
                <a:cubicBezTo>
                  <a:pt x="288188" y="7144"/>
                  <a:pt x="336203" y="55159"/>
                  <a:pt x="336203" y="114300"/>
                </a:cubicBezTo>
                <a:cubicBezTo>
                  <a:pt x="336203" y="173441"/>
                  <a:pt x="288188" y="221456"/>
                  <a:pt x="229046" y="221456"/>
                </a:cubicBezTo>
                <a:cubicBezTo>
                  <a:pt x="169905" y="221456"/>
                  <a:pt x="121890" y="173441"/>
                  <a:pt x="121890" y="114300"/>
                </a:cubicBezTo>
                <a:cubicBezTo>
                  <a:pt x="121890" y="55159"/>
                  <a:pt x="169905" y="7144"/>
                  <a:pt x="229046" y="7144"/>
                </a:cubicBezTo>
                <a:close/>
                <a:moveTo>
                  <a:pt x="202436" y="271463"/>
                </a:moveTo>
                <a:lnTo>
                  <a:pt x="255478" y="271463"/>
                </a:lnTo>
                <a:lnTo>
                  <a:pt x="256818" y="271463"/>
                </a:lnTo>
                <a:cubicBezTo>
                  <a:pt x="245299" y="295394"/>
                  <a:pt x="249853" y="323433"/>
                  <a:pt x="267087" y="342454"/>
                </a:cubicBezTo>
                <a:cubicBezTo>
                  <a:pt x="249049" y="362367"/>
                  <a:pt x="244941" y="392281"/>
                  <a:pt x="258693" y="416927"/>
                </a:cubicBezTo>
                <a:lnTo>
                  <a:pt x="278785" y="453003"/>
                </a:lnTo>
                <a:cubicBezTo>
                  <a:pt x="279589" y="454432"/>
                  <a:pt x="280481" y="455861"/>
                  <a:pt x="281374" y="457200"/>
                </a:cubicBezTo>
                <a:lnTo>
                  <a:pt x="69741" y="457200"/>
                </a:lnTo>
                <a:cubicBezTo>
                  <a:pt x="55096" y="457200"/>
                  <a:pt x="43220" y="445324"/>
                  <a:pt x="43220" y="430679"/>
                </a:cubicBezTo>
                <a:cubicBezTo>
                  <a:pt x="43220" y="342721"/>
                  <a:pt x="114479" y="271462"/>
                  <a:pt x="202436" y="271462"/>
                </a:cubicBezTo>
                <a:close/>
                <a:moveTo>
                  <a:pt x="386298" y="221099"/>
                </a:moveTo>
                <a:cubicBezTo>
                  <a:pt x="386298" y="209223"/>
                  <a:pt x="395853" y="199668"/>
                  <a:pt x="407730" y="199668"/>
                </a:cubicBezTo>
                <a:lnTo>
                  <a:pt x="450592" y="199668"/>
                </a:lnTo>
                <a:cubicBezTo>
                  <a:pt x="462469" y="199668"/>
                  <a:pt x="472023" y="209223"/>
                  <a:pt x="472023" y="221099"/>
                </a:cubicBezTo>
                <a:lnTo>
                  <a:pt x="472023" y="226546"/>
                </a:lnTo>
                <a:cubicBezTo>
                  <a:pt x="472023" y="243423"/>
                  <a:pt x="493544" y="255836"/>
                  <a:pt x="508189" y="247442"/>
                </a:cubicBezTo>
                <a:lnTo>
                  <a:pt x="512653" y="244852"/>
                </a:lnTo>
                <a:cubicBezTo>
                  <a:pt x="523012" y="238869"/>
                  <a:pt x="536317" y="242530"/>
                  <a:pt x="542121" y="252978"/>
                </a:cubicBezTo>
                <a:lnTo>
                  <a:pt x="562124" y="288875"/>
                </a:lnTo>
                <a:cubicBezTo>
                  <a:pt x="567660" y="298877"/>
                  <a:pt x="564446" y="311378"/>
                  <a:pt x="554801" y="317450"/>
                </a:cubicBezTo>
                <a:lnTo>
                  <a:pt x="550605" y="320040"/>
                </a:lnTo>
                <a:cubicBezTo>
                  <a:pt x="536138" y="329059"/>
                  <a:pt x="536138" y="355669"/>
                  <a:pt x="550605" y="364778"/>
                </a:cubicBezTo>
                <a:lnTo>
                  <a:pt x="554712" y="367367"/>
                </a:lnTo>
                <a:cubicBezTo>
                  <a:pt x="564356" y="373440"/>
                  <a:pt x="567660" y="385941"/>
                  <a:pt x="562124" y="395942"/>
                </a:cubicBezTo>
                <a:lnTo>
                  <a:pt x="542032" y="432018"/>
                </a:lnTo>
                <a:cubicBezTo>
                  <a:pt x="536228" y="442466"/>
                  <a:pt x="522922" y="446216"/>
                  <a:pt x="512564" y="440144"/>
                </a:cubicBezTo>
                <a:lnTo>
                  <a:pt x="508189" y="437555"/>
                </a:lnTo>
                <a:cubicBezTo>
                  <a:pt x="493544" y="429071"/>
                  <a:pt x="472023" y="441573"/>
                  <a:pt x="472023" y="458450"/>
                </a:cubicBezTo>
                <a:lnTo>
                  <a:pt x="472023" y="463897"/>
                </a:lnTo>
                <a:cubicBezTo>
                  <a:pt x="472023" y="475774"/>
                  <a:pt x="462469" y="485329"/>
                  <a:pt x="450592" y="485329"/>
                </a:cubicBezTo>
                <a:lnTo>
                  <a:pt x="407730" y="485329"/>
                </a:lnTo>
                <a:cubicBezTo>
                  <a:pt x="395853" y="485329"/>
                  <a:pt x="386298" y="475774"/>
                  <a:pt x="386298" y="463897"/>
                </a:cubicBezTo>
                <a:lnTo>
                  <a:pt x="386298" y="458629"/>
                </a:lnTo>
                <a:cubicBezTo>
                  <a:pt x="386298" y="441662"/>
                  <a:pt x="364688" y="429161"/>
                  <a:pt x="349954" y="437644"/>
                </a:cubicBezTo>
                <a:lnTo>
                  <a:pt x="345668" y="440144"/>
                </a:lnTo>
                <a:cubicBezTo>
                  <a:pt x="335310" y="446127"/>
                  <a:pt x="322094" y="442466"/>
                  <a:pt x="316200" y="432018"/>
                </a:cubicBezTo>
                <a:lnTo>
                  <a:pt x="296019" y="395942"/>
                </a:lnTo>
                <a:cubicBezTo>
                  <a:pt x="290483" y="385941"/>
                  <a:pt x="293697" y="373350"/>
                  <a:pt x="303431" y="367278"/>
                </a:cubicBezTo>
                <a:lnTo>
                  <a:pt x="307360" y="364867"/>
                </a:lnTo>
                <a:cubicBezTo>
                  <a:pt x="321915" y="355848"/>
                  <a:pt x="321915" y="329059"/>
                  <a:pt x="307360" y="320040"/>
                </a:cubicBezTo>
                <a:lnTo>
                  <a:pt x="303341" y="317540"/>
                </a:lnTo>
                <a:cubicBezTo>
                  <a:pt x="293608" y="311468"/>
                  <a:pt x="290393" y="298877"/>
                  <a:pt x="295930" y="288875"/>
                </a:cubicBezTo>
                <a:lnTo>
                  <a:pt x="316022" y="252889"/>
                </a:lnTo>
                <a:cubicBezTo>
                  <a:pt x="321826" y="242441"/>
                  <a:pt x="335131" y="238780"/>
                  <a:pt x="345400" y="244763"/>
                </a:cubicBezTo>
                <a:lnTo>
                  <a:pt x="349687" y="247263"/>
                </a:lnTo>
                <a:cubicBezTo>
                  <a:pt x="364421" y="255746"/>
                  <a:pt x="386030" y="243245"/>
                  <a:pt x="386030" y="226278"/>
                </a:cubicBezTo>
                <a:lnTo>
                  <a:pt x="386030" y="221010"/>
                </a:lnTo>
                <a:close/>
                <a:moveTo>
                  <a:pt x="475506" y="342721"/>
                </a:moveTo>
                <a:cubicBezTo>
                  <a:pt x="475506" y="317094"/>
                  <a:pt x="454699" y="296287"/>
                  <a:pt x="429071" y="296287"/>
                </a:cubicBezTo>
                <a:cubicBezTo>
                  <a:pt x="403444" y="296287"/>
                  <a:pt x="382637" y="317094"/>
                  <a:pt x="382637" y="342721"/>
                </a:cubicBezTo>
                <a:cubicBezTo>
                  <a:pt x="382637" y="368349"/>
                  <a:pt x="403444" y="389156"/>
                  <a:pt x="429071" y="389156"/>
                </a:cubicBezTo>
                <a:cubicBezTo>
                  <a:pt x="454699" y="389156"/>
                  <a:pt x="475506" y="368349"/>
                  <a:pt x="475506" y="342721"/>
                </a:cubicBezTo>
                <a:close/>
              </a:path>
            </a:pathLst>
          </a:custGeom>
          <a:solidFill>
            <a:srgbClr val="00C4E6"/>
          </a:solidFill>
          <a:ln/>
        </p:spPr>
      </p:sp>
      <p:sp>
        <p:nvSpPr>
          <p:cNvPr id="13" name="Text 10"/>
          <p:cNvSpPr/>
          <p:nvPr/>
        </p:nvSpPr>
        <p:spPr>
          <a:xfrm>
            <a:off x="7766050" y="4241800"/>
            <a:ext cx="2146300" cy="711200"/>
          </a:xfrm>
          <a:prstGeom prst="rect">
            <a:avLst/>
          </a:prstGeom>
          <a:noFill/>
          <a:ln/>
        </p:spPr>
        <p:txBody>
          <a:bodyPr wrap="square" lIns="0" tIns="0" rIns="0" bIns="0" rtlCol="0" anchor="ctr"/>
          <a:lstStyle/>
          <a:p>
            <a:pPr algn="ctr">
              <a:lnSpc>
                <a:spcPct val="130000"/>
              </a:lnSpc>
            </a:pPr>
            <a:r>
              <a:rPr lang="en-US" sz="1800" b="1" dirty="0">
                <a:solidFill>
                  <a:srgbClr val="3A4F5C"/>
                </a:solidFill>
                <a:latin typeface="MiSans" pitchFamily="34" charset="0"/>
                <a:ea typeface="MiSans" pitchFamily="34" charset="-122"/>
                <a:cs typeface="MiSans" pitchFamily="34" charset="-120"/>
              </a:rPr>
              <a:t>Human-in-the-Loop</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alphaModFix amt="20000"/>
          </a:blip>
          <a:stretch>
            <a:fillRect/>
          </a:stretch>
        </p:blipFill>
        <p:spPr>
          <a:xfrm rot="16200000">
            <a:off x="2626360" y="-2623185"/>
            <a:ext cx="6943090" cy="12190730"/>
          </a:xfrm>
          <a:prstGeom prst="rect">
            <a:avLst/>
          </a:prstGeom>
        </p:spPr>
      </p:pic>
      <p:pic>
        <p:nvPicPr>
          <p:cNvPr id="3" name="Image 1" descr="https://kimi-img.moonshot.cn/pub/slides/slides_tmpl/image/25-08-27-19:58:18-d2nf5mh8bjvh7rlivuc0.jpeg"/>
          <p:cNvPicPr>
            <a:picLocks noChangeAspect="1"/>
          </p:cNvPicPr>
          <p:nvPr/>
        </p:nvPicPr>
        <p:blipFill>
          <a:blip r:embed="rId4"/>
          <a:stretch>
            <a:fillRect/>
          </a:stretch>
        </p:blipFill>
        <p:spPr>
          <a:xfrm rot="5400000">
            <a:off x="-2167578" y="2167576"/>
            <a:ext cx="6858000" cy="2522847"/>
          </a:xfrm>
          <a:prstGeom prst="rect">
            <a:avLst/>
          </a:prstGeom>
        </p:spPr>
      </p:pic>
      <p:pic>
        <p:nvPicPr>
          <p:cNvPr id="4" name="Image 2" descr="https://kimi-img.moonshot.cn/pub/slides/slides_tmpl/image/25-08-27-19:58:17-d2nf5m98bjvh7rlivuag.jpg"/>
          <p:cNvPicPr>
            <a:picLocks noChangeAspect="1"/>
          </p:cNvPicPr>
          <p:nvPr/>
        </p:nvPicPr>
        <p:blipFill>
          <a:blip r:embed="rId5"/>
          <a:srcRect l="18201" r="16401"/>
          <a:stretch/>
        </p:blipFill>
        <p:spPr>
          <a:xfrm>
            <a:off x="0" y="-635"/>
            <a:ext cx="2522855" cy="6869430"/>
          </a:xfrm>
          <a:prstGeom prst="rect">
            <a:avLst/>
          </a:prstGeom>
        </p:spPr>
      </p:pic>
      <p:sp>
        <p:nvSpPr>
          <p:cNvPr id="5" name="Text 0"/>
          <p:cNvSpPr/>
          <p:nvPr/>
        </p:nvSpPr>
        <p:spPr>
          <a:xfrm>
            <a:off x="2953272" y="672452"/>
            <a:ext cx="7352674" cy="837009"/>
          </a:xfrm>
          <a:prstGeom prst="rect">
            <a:avLst/>
          </a:prstGeom>
          <a:noFill/>
          <a:ln/>
        </p:spPr>
        <p:txBody>
          <a:bodyPr wrap="square" lIns="91440" tIns="45720" rIns="91440" bIns="45720" rtlCol="0" anchor="t">
            <a:spAutoFit/>
          </a:bodyPr>
          <a:lstStyle/>
          <a:p>
            <a:pPr>
              <a:lnSpc>
                <a:spcPct val="100000"/>
              </a:lnSpc>
            </a:pPr>
            <a:r>
              <a:rPr lang="en-US" sz="5400" dirty="0">
                <a:solidFill>
                  <a:srgbClr val="0E8DAC"/>
                </a:solidFill>
                <a:latin typeface="MiSans" pitchFamily="34" charset="0"/>
                <a:ea typeface="MiSans" pitchFamily="34" charset="-122"/>
                <a:cs typeface="MiSans" pitchFamily="34" charset="-120"/>
              </a:rPr>
              <a:t>CONTENTS</a:t>
            </a:r>
            <a:endParaRPr lang="en-US" sz="1600" dirty="0"/>
          </a:p>
        </p:txBody>
      </p:sp>
      <p:sp>
        <p:nvSpPr>
          <p:cNvPr id="6" name="Shape 1"/>
          <p:cNvSpPr/>
          <p:nvPr/>
        </p:nvSpPr>
        <p:spPr>
          <a:xfrm flipV="1">
            <a:off x="7844434" y="3649844"/>
            <a:ext cx="3600000" cy="36000"/>
          </a:xfrm>
          <a:prstGeom prst="rect">
            <a:avLst/>
          </a:prstGeom>
          <a:gradFill flip="none" rotWithShape="1">
            <a:gsLst>
              <a:gs pos="0">
                <a:srgbClr val="60C0D9"/>
              </a:gs>
              <a:gs pos="100000">
                <a:srgbClr val="60C0D9">
                  <a:alpha val="0"/>
                </a:srgbClr>
              </a:gs>
            </a:gsLst>
            <a:lin ang="10800000" scaled="1"/>
          </a:gradFill>
          <a:ln/>
        </p:spPr>
      </p:sp>
      <p:sp>
        <p:nvSpPr>
          <p:cNvPr id="7" name="Text 2"/>
          <p:cNvSpPr/>
          <p:nvPr/>
        </p:nvSpPr>
        <p:spPr>
          <a:xfrm>
            <a:off x="7844434" y="3649844"/>
            <a:ext cx="3600000" cy="36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3"/>
          <p:cNvSpPr/>
          <p:nvPr/>
        </p:nvSpPr>
        <p:spPr>
          <a:xfrm flipV="1">
            <a:off x="7844434" y="2143050"/>
            <a:ext cx="3600000" cy="36000"/>
          </a:xfrm>
          <a:prstGeom prst="rect">
            <a:avLst/>
          </a:prstGeom>
          <a:gradFill flip="none" rotWithShape="1">
            <a:gsLst>
              <a:gs pos="0">
                <a:srgbClr val="60C0D9"/>
              </a:gs>
              <a:gs pos="100000">
                <a:srgbClr val="60C0D9">
                  <a:alpha val="0"/>
                </a:srgbClr>
              </a:gs>
            </a:gsLst>
            <a:lin ang="0" scaled="1"/>
          </a:gradFill>
          <a:ln/>
        </p:spPr>
      </p:sp>
      <p:sp>
        <p:nvSpPr>
          <p:cNvPr id="9" name="Text 4"/>
          <p:cNvSpPr/>
          <p:nvPr/>
        </p:nvSpPr>
        <p:spPr>
          <a:xfrm>
            <a:off x="7844434" y="2143050"/>
            <a:ext cx="3600000" cy="36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flipV="1">
            <a:off x="7844434" y="5156639"/>
            <a:ext cx="3600000" cy="36000"/>
          </a:xfrm>
          <a:prstGeom prst="rect">
            <a:avLst/>
          </a:prstGeom>
          <a:gradFill flip="none" rotWithShape="1">
            <a:gsLst>
              <a:gs pos="0">
                <a:srgbClr val="60C0D9"/>
              </a:gs>
              <a:gs pos="100000">
                <a:srgbClr val="60C0D9">
                  <a:alpha val="0"/>
                </a:srgbClr>
              </a:gs>
            </a:gsLst>
            <a:lin ang="0" scaled="1"/>
          </a:gradFill>
          <a:ln/>
        </p:spPr>
      </p:sp>
      <p:sp>
        <p:nvSpPr>
          <p:cNvPr id="11" name="Text 6"/>
          <p:cNvSpPr/>
          <p:nvPr/>
        </p:nvSpPr>
        <p:spPr>
          <a:xfrm>
            <a:off x="7844434" y="5156639"/>
            <a:ext cx="3600000" cy="36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flipV="1">
            <a:off x="2953272" y="3661420"/>
            <a:ext cx="3600000" cy="36000"/>
          </a:xfrm>
          <a:prstGeom prst="rect">
            <a:avLst/>
          </a:prstGeom>
          <a:gradFill flip="none" rotWithShape="1">
            <a:gsLst>
              <a:gs pos="0">
                <a:srgbClr val="60C0D9"/>
              </a:gs>
              <a:gs pos="100000">
                <a:srgbClr val="60C0D9">
                  <a:alpha val="0"/>
                </a:srgbClr>
              </a:gs>
            </a:gsLst>
            <a:lin ang="10800000" scaled="1"/>
          </a:gradFill>
          <a:ln/>
        </p:spPr>
      </p:sp>
      <p:sp>
        <p:nvSpPr>
          <p:cNvPr id="13" name="Text 8"/>
          <p:cNvSpPr/>
          <p:nvPr/>
        </p:nvSpPr>
        <p:spPr>
          <a:xfrm>
            <a:off x="2953272" y="3661420"/>
            <a:ext cx="3600000" cy="360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9"/>
          <p:cNvSpPr/>
          <p:nvPr/>
        </p:nvSpPr>
        <p:spPr>
          <a:xfrm flipV="1">
            <a:off x="2953272" y="2154626"/>
            <a:ext cx="3600000" cy="36000"/>
          </a:xfrm>
          <a:prstGeom prst="rect">
            <a:avLst/>
          </a:prstGeom>
          <a:gradFill flip="none" rotWithShape="1">
            <a:gsLst>
              <a:gs pos="0">
                <a:srgbClr val="60C0D9"/>
              </a:gs>
              <a:gs pos="100000">
                <a:srgbClr val="60C0D9">
                  <a:alpha val="0"/>
                </a:srgbClr>
              </a:gs>
            </a:gsLst>
            <a:lin ang="0" scaled="1"/>
          </a:gradFill>
          <a:ln/>
        </p:spPr>
      </p:sp>
      <p:sp>
        <p:nvSpPr>
          <p:cNvPr id="15" name="Text 10"/>
          <p:cNvSpPr/>
          <p:nvPr/>
        </p:nvSpPr>
        <p:spPr>
          <a:xfrm>
            <a:off x="2953272" y="2154626"/>
            <a:ext cx="3600000" cy="3600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1"/>
          <p:cNvSpPr/>
          <p:nvPr/>
        </p:nvSpPr>
        <p:spPr>
          <a:xfrm flipV="1">
            <a:off x="2953272" y="5168215"/>
            <a:ext cx="3600000" cy="36000"/>
          </a:xfrm>
          <a:prstGeom prst="rect">
            <a:avLst/>
          </a:prstGeom>
          <a:gradFill flip="none" rotWithShape="1">
            <a:gsLst>
              <a:gs pos="0">
                <a:srgbClr val="60C0D9"/>
              </a:gs>
              <a:gs pos="100000">
                <a:srgbClr val="60C0D9">
                  <a:alpha val="0"/>
                </a:srgbClr>
              </a:gs>
            </a:gsLst>
            <a:lin ang="0" scaled="1"/>
          </a:gradFill>
          <a:ln/>
        </p:spPr>
      </p:sp>
      <p:sp>
        <p:nvSpPr>
          <p:cNvPr id="17" name="Text 12"/>
          <p:cNvSpPr/>
          <p:nvPr/>
        </p:nvSpPr>
        <p:spPr>
          <a:xfrm>
            <a:off x="2953272" y="5168215"/>
            <a:ext cx="3600000" cy="3600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3"/>
          <p:cNvSpPr/>
          <p:nvPr/>
        </p:nvSpPr>
        <p:spPr>
          <a:xfrm>
            <a:off x="5719284" y="2282960"/>
            <a:ext cx="1343155" cy="736600"/>
          </a:xfrm>
          <a:prstGeom prst="rect">
            <a:avLst/>
          </a:prstGeom>
          <a:noFill/>
          <a:ln/>
        </p:spPr>
        <p:txBody>
          <a:bodyPr wrap="square" lIns="91440" tIns="45720" rIns="91440" bIns="45720" rtlCol="0" anchor="t">
            <a:spAutoFit/>
          </a:bodyPr>
          <a:lstStyle/>
          <a:p>
            <a:pPr>
              <a:lnSpc>
                <a:spcPct val="100000"/>
              </a:lnSpc>
            </a:pPr>
            <a:r>
              <a:rPr lang="en-US" sz="4800" dirty="0">
                <a:gradFill flip="none" rotWithShape="0">
                  <a:gsLst>
                    <a:gs pos="0">
                      <a:srgbClr val="60C0D9"/>
                    </a:gs>
                    <a:gs pos="100000">
                      <a:srgbClr val="60C0D9">
                        <a:alpha val="18000"/>
                      </a:srgbClr>
                    </a:gs>
                  </a:gsLst>
                  <a:lin ang="10800000" scaled="1"/>
                </a:gradFill>
                <a:latin typeface="MiSans" pitchFamily="34" charset="0"/>
                <a:ea typeface="MiSans" pitchFamily="34" charset="-122"/>
                <a:cs typeface="MiSans" pitchFamily="34" charset="-120"/>
              </a:rPr>
              <a:t>01</a:t>
            </a:r>
            <a:endParaRPr lang="en-US" sz="1600" dirty="0"/>
          </a:p>
        </p:txBody>
      </p:sp>
      <p:sp>
        <p:nvSpPr>
          <p:cNvPr id="19" name="Text 14"/>
          <p:cNvSpPr/>
          <p:nvPr/>
        </p:nvSpPr>
        <p:spPr>
          <a:xfrm>
            <a:off x="3000698" y="2344515"/>
            <a:ext cx="2522848"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0E8DAC"/>
                </a:solidFill>
                <a:latin typeface="MiSans" pitchFamily="34" charset="0"/>
                <a:ea typeface="MiSans" pitchFamily="34" charset="-122"/>
                <a:cs typeface="MiSans" pitchFamily="34" charset="-120"/>
              </a:rPr>
              <a:t>Capstone Kick-off</a:t>
            </a:r>
            <a:endParaRPr lang="en-US" sz="1600" dirty="0"/>
          </a:p>
        </p:txBody>
      </p:sp>
      <p:sp>
        <p:nvSpPr>
          <p:cNvPr id="20" name="Text 15"/>
          <p:cNvSpPr/>
          <p:nvPr/>
        </p:nvSpPr>
        <p:spPr>
          <a:xfrm>
            <a:off x="10610446" y="2271384"/>
            <a:ext cx="1343155" cy="736600"/>
          </a:xfrm>
          <a:prstGeom prst="rect">
            <a:avLst/>
          </a:prstGeom>
          <a:noFill/>
          <a:ln/>
        </p:spPr>
        <p:txBody>
          <a:bodyPr wrap="square" lIns="91440" tIns="45720" rIns="91440" bIns="45720" rtlCol="0" anchor="t">
            <a:spAutoFit/>
          </a:bodyPr>
          <a:lstStyle/>
          <a:p>
            <a:pPr>
              <a:lnSpc>
                <a:spcPct val="100000"/>
              </a:lnSpc>
            </a:pPr>
            <a:r>
              <a:rPr lang="en-US" sz="4800" dirty="0">
                <a:gradFill flip="none" rotWithShape="0">
                  <a:gsLst>
                    <a:gs pos="0">
                      <a:srgbClr val="60C0D9"/>
                    </a:gs>
                    <a:gs pos="100000">
                      <a:srgbClr val="60C0D9">
                        <a:alpha val="18000"/>
                      </a:srgbClr>
                    </a:gs>
                  </a:gsLst>
                  <a:lin ang="10800000" scaled="1"/>
                </a:gradFill>
                <a:latin typeface="MiSans" pitchFamily="34" charset="0"/>
                <a:ea typeface="MiSans" pitchFamily="34" charset="-122"/>
                <a:cs typeface="MiSans" pitchFamily="34" charset="-120"/>
              </a:rPr>
              <a:t>02</a:t>
            </a:r>
            <a:endParaRPr lang="en-US" sz="1600" dirty="0"/>
          </a:p>
        </p:txBody>
      </p:sp>
      <p:sp>
        <p:nvSpPr>
          <p:cNvPr id="21" name="Text 16"/>
          <p:cNvSpPr/>
          <p:nvPr/>
        </p:nvSpPr>
        <p:spPr>
          <a:xfrm>
            <a:off x="7891860" y="2332939"/>
            <a:ext cx="2522848"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0E8DAC"/>
                </a:solidFill>
                <a:latin typeface="MiSans" pitchFamily="34" charset="0"/>
                <a:ea typeface="MiSans" pitchFamily="34" charset="-122"/>
                <a:cs typeface="MiSans" pitchFamily="34" charset="-120"/>
              </a:rPr>
              <a:t>Guiding Principles</a:t>
            </a:r>
            <a:endParaRPr lang="en-US" sz="1600" dirty="0"/>
          </a:p>
        </p:txBody>
      </p:sp>
      <p:sp>
        <p:nvSpPr>
          <p:cNvPr id="22" name="Text 17"/>
          <p:cNvSpPr/>
          <p:nvPr/>
        </p:nvSpPr>
        <p:spPr>
          <a:xfrm>
            <a:off x="5719284" y="3789754"/>
            <a:ext cx="1343155" cy="736600"/>
          </a:xfrm>
          <a:prstGeom prst="rect">
            <a:avLst/>
          </a:prstGeom>
          <a:noFill/>
          <a:ln/>
        </p:spPr>
        <p:txBody>
          <a:bodyPr wrap="square" lIns="91440" tIns="45720" rIns="91440" bIns="45720" rtlCol="0" anchor="t">
            <a:spAutoFit/>
          </a:bodyPr>
          <a:lstStyle/>
          <a:p>
            <a:pPr>
              <a:lnSpc>
                <a:spcPct val="100000"/>
              </a:lnSpc>
            </a:pPr>
            <a:r>
              <a:rPr lang="en-US" sz="4800" dirty="0">
                <a:gradFill flip="none" rotWithShape="0">
                  <a:gsLst>
                    <a:gs pos="0">
                      <a:srgbClr val="60C0D9"/>
                    </a:gs>
                    <a:gs pos="100000">
                      <a:srgbClr val="60C0D9">
                        <a:alpha val="18000"/>
                      </a:srgbClr>
                    </a:gs>
                  </a:gsLst>
                  <a:lin ang="10800000" scaled="1"/>
                </a:gradFill>
                <a:latin typeface="MiSans" pitchFamily="34" charset="0"/>
                <a:ea typeface="MiSans" pitchFamily="34" charset="-122"/>
                <a:cs typeface="MiSans" pitchFamily="34" charset="-120"/>
              </a:rPr>
              <a:t>03</a:t>
            </a:r>
            <a:endParaRPr lang="en-US" sz="1600" dirty="0"/>
          </a:p>
        </p:txBody>
      </p:sp>
      <p:sp>
        <p:nvSpPr>
          <p:cNvPr id="23" name="Text 18"/>
          <p:cNvSpPr/>
          <p:nvPr/>
        </p:nvSpPr>
        <p:spPr>
          <a:xfrm>
            <a:off x="3000698" y="3851309"/>
            <a:ext cx="2522848"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0E8DAC"/>
                </a:solidFill>
                <a:latin typeface="MiSans" pitchFamily="34" charset="0"/>
                <a:ea typeface="MiSans" pitchFamily="34" charset="-122"/>
                <a:cs typeface="MiSans" pitchFamily="34" charset="-120"/>
              </a:rPr>
              <a:t>Workflow Blueprint</a:t>
            </a:r>
            <a:endParaRPr lang="en-US" sz="1600" dirty="0"/>
          </a:p>
        </p:txBody>
      </p:sp>
      <p:sp>
        <p:nvSpPr>
          <p:cNvPr id="24" name="Text 19"/>
          <p:cNvSpPr/>
          <p:nvPr/>
        </p:nvSpPr>
        <p:spPr>
          <a:xfrm>
            <a:off x="10610446" y="3778178"/>
            <a:ext cx="1343155" cy="736600"/>
          </a:xfrm>
          <a:prstGeom prst="rect">
            <a:avLst/>
          </a:prstGeom>
          <a:noFill/>
          <a:ln/>
        </p:spPr>
        <p:txBody>
          <a:bodyPr wrap="square" lIns="91440" tIns="45720" rIns="91440" bIns="45720" rtlCol="0" anchor="t">
            <a:spAutoFit/>
          </a:bodyPr>
          <a:lstStyle/>
          <a:p>
            <a:pPr>
              <a:lnSpc>
                <a:spcPct val="100000"/>
              </a:lnSpc>
            </a:pPr>
            <a:r>
              <a:rPr lang="en-US" sz="4800" dirty="0">
                <a:gradFill flip="none" rotWithShape="0">
                  <a:gsLst>
                    <a:gs pos="0">
                      <a:srgbClr val="60C0D9"/>
                    </a:gs>
                    <a:gs pos="100000">
                      <a:srgbClr val="60C0D9">
                        <a:alpha val="18000"/>
                      </a:srgbClr>
                    </a:gs>
                  </a:gsLst>
                  <a:lin ang="10800000" scaled="1"/>
                </a:gradFill>
                <a:latin typeface="MiSans" pitchFamily="34" charset="0"/>
                <a:ea typeface="MiSans" pitchFamily="34" charset="-122"/>
                <a:cs typeface="MiSans" pitchFamily="34" charset="-120"/>
              </a:rPr>
              <a:t>04</a:t>
            </a:r>
            <a:endParaRPr lang="en-US" sz="1600" dirty="0"/>
          </a:p>
        </p:txBody>
      </p:sp>
      <p:sp>
        <p:nvSpPr>
          <p:cNvPr id="25" name="Text 20"/>
          <p:cNvSpPr/>
          <p:nvPr/>
        </p:nvSpPr>
        <p:spPr>
          <a:xfrm>
            <a:off x="7891860" y="3839733"/>
            <a:ext cx="2522848" cy="645517"/>
          </a:xfrm>
          <a:prstGeom prst="rect">
            <a:avLst/>
          </a:prstGeom>
          <a:noFill/>
          <a:ln/>
        </p:spPr>
        <p:txBody>
          <a:bodyPr wrap="square" lIns="91440" tIns="45720" rIns="91440" bIns="45720" rtlCol="0" anchor="t">
            <a:spAutoFit/>
          </a:bodyPr>
          <a:lstStyle/>
          <a:p>
            <a:pPr>
              <a:lnSpc>
                <a:spcPct val="100000"/>
              </a:lnSpc>
            </a:pPr>
            <a:r>
              <a:rPr lang="en-US" sz="2000" dirty="0">
                <a:solidFill>
                  <a:srgbClr val="0E8DAC"/>
                </a:solidFill>
                <a:latin typeface="MiSans" pitchFamily="34" charset="0"/>
                <a:ea typeface="MiSans" pitchFamily="34" charset="-122"/>
                <a:cs typeface="MiSans" pitchFamily="34" charset="-120"/>
              </a:rPr>
              <a:t>Showcase &amp; Feedback</a:t>
            </a:r>
            <a:endParaRPr lang="en-US" sz="1600" dirty="0"/>
          </a:p>
        </p:txBody>
      </p:sp>
      <p:sp>
        <p:nvSpPr>
          <p:cNvPr id="26" name="Text 21"/>
          <p:cNvSpPr/>
          <p:nvPr/>
        </p:nvSpPr>
        <p:spPr>
          <a:xfrm>
            <a:off x="5719284" y="5296549"/>
            <a:ext cx="1343155" cy="736600"/>
          </a:xfrm>
          <a:prstGeom prst="rect">
            <a:avLst/>
          </a:prstGeom>
          <a:noFill/>
          <a:ln/>
        </p:spPr>
        <p:txBody>
          <a:bodyPr wrap="square" lIns="91440" tIns="45720" rIns="91440" bIns="45720" rtlCol="0" anchor="t">
            <a:spAutoFit/>
          </a:bodyPr>
          <a:lstStyle/>
          <a:p>
            <a:pPr>
              <a:lnSpc>
                <a:spcPct val="100000"/>
              </a:lnSpc>
            </a:pPr>
            <a:r>
              <a:rPr lang="en-US" sz="4800" dirty="0">
                <a:gradFill flip="none" rotWithShape="0">
                  <a:gsLst>
                    <a:gs pos="0">
                      <a:srgbClr val="60C0D9"/>
                    </a:gs>
                    <a:gs pos="100000">
                      <a:srgbClr val="60C0D9">
                        <a:alpha val="18000"/>
                      </a:srgbClr>
                    </a:gs>
                  </a:gsLst>
                  <a:lin ang="10800000" scaled="1"/>
                </a:gradFill>
                <a:latin typeface="MiSans" pitchFamily="34" charset="0"/>
                <a:ea typeface="MiSans" pitchFamily="34" charset="-122"/>
                <a:cs typeface="MiSans" pitchFamily="34" charset="-120"/>
              </a:rPr>
              <a:t>05</a:t>
            </a:r>
            <a:endParaRPr lang="en-US" sz="1600" dirty="0"/>
          </a:p>
        </p:txBody>
      </p:sp>
      <p:sp>
        <p:nvSpPr>
          <p:cNvPr id="27" name="Text 22"/>
          <p:cNvSpPr/>
          <p:nvPr/>
        </p:nvSpPr>
        <p:spPr>
          <a:xfrm>
            <a:off x="3000698" y="5358104"/>
            <a:ext cx="2522848" cy="645517"/>
          </a:xfrm>
          <a:prstGeom prst="rect">
            <a:avLst/>
          </a:prstGeom>
          <a:noFill/>
          <a:ln/>
        </p:spPr>
        <p:txBody>
          <a:bodyPr wrap="square" lIns="91440" tIns="45720" rIns="91440" bIns="45720" rtlCol="0" anchor="t">
            <a:spAutoFit/>
          </a:bodyPr>
          <a:lstStyle/>
          <a:p>
            <a:pPr>
              <a:lnSpc>
                <a:spcPct val="100000"/>
              </a:lnSpc>
            </a:pPr>
            <a:r>
              <a:rPr lang="en-US" sz="2000" dirty="0">
                <a:solidFill>
                  <a:srgbClr val="0E8DAC"/>
                </a:solidFill>
                <a:latin typeface="MiSans" pitchFamily="34" charset="0"/>
                <a:ea typeface="MiSans" pitchFamily="34" charset="-122"/>
                <a:cs typeface="MiSans" pitchFamily="34" charset="-120"/>
              </a:rPr>
              <a:t>Reflection &amp; Next Steps</a:t>
            </a:r>
            <a:endParaRPr lang="en-US" sz="1600" dirty="0"/>
          </a:p>
        </p:txBody>
      </p:sp>
      <p:sp>
        <p:nvSpPr>
          <p:cNvPr id="28" name="Text 23"/>
          <p:cNvSpPr/>
          <p:nvPr/>
        </p:nvSpPr>
        <p:spPr>
          <a:xfrm>
            <a:off x="10610446" y="5284973"/>
            <a:ext cx="1343155" cy="736600"/>
          </a:xfrm>
          <a:prstGeom prst="rect">
            <a:avLst/>
          </a:prstGeom>
          <a:noFill/>
          <a:ln/>
        </p:spPr>
        <p:txBody>
          <a:bodyPr wrap="square" lIns="91440" tIns="45720" rIns="91440" bIns="45720" rtlCol="0" anchor="t">
            <a:spAutoFit/>
          </a:bodyPr>
          <a:lstStyle/>
          <a:p>
            <a:pPr>
              <a:lnSpc>
                <a:spcPct val="100000"/>
              </a:lnSpc>
            </a:pPr>
            <a:r>
              <a:rPr lang="en-US" sz="4800" dirty="0">
                <a:gradFill flip="none" rotWithShape="0">
                  <a:gsLst>
                    <a:gs pos="0">
                      <a:srgbClr val="60C0D9"/>
                    </a:gs>
                    <a:gs pos="100000">
                      <a:srgbClr val="60C0D9">
                        <a:alpha val="18000"/>
                      </a:srgbClr>
                    </a:gs>
                  </a:gsLst>
                  <a:lin ang="10800000" scaled="1"/>
                </a:gradFill>
                <a:latin typeface="MiSans" pitchFamily="34" charset="0"/>
                <a:ea typeface="MiSans" pitchFamily="34" charset="-122"/>
                <a:cs typeface="MiSans" pitchFamily="34" charset="-120"/>
              </a:rPr>
              <a:t>06</a:t>
            </a:r>
            <a:endParaRPr lang="en-US" sz="1600" dirty="0"/>
          </a:p>
        </p:txBody>
      </p:sp>
      <p:sp>
        <p:nvSpPr>
          <p:cNvPr id="29" name="Text 24"/>
          <p:cNvSpPr/>
          <p:nvPr/>
        </p:nvSpPr>
        <p:spPr>
          <a:xfrm>
            <a:off x="7891860" y="5346528"/>
            <a:ext cx="2522848" cy="645517"/>
          </a:xfrm>
          <a:prstGeom prst="rect">
            <a:avLst/>
          </a:prstGeom>
          <a:noFill/>
          <a:ln/>
        </p:spPr>
        <p:txBody>
          <a:bodyPr wrap="square" lIns="91440" tIns="45720" rIns="91440" bIns="45720" rtlCol="0" anchor="t">
            <a:spAutoFit/>
          </a:bodyPr>
          <a:lstStyle/>
          <a:p>
            <a:pPr>
              <a:lnSpc>
                <a:spcPct val="100000"/>
              </a:lnSpc>
            </a:pPr>
            <a:r>
              <a:rPr lang="en-US" sz="2000" dirty="0">
                <a:solidFill>
                  <a:srgbClr val="0E8DAC"/>
                </a:solidFill>
                <a:latin typeface="MiSans" pitchFamily="34" charset="0"/>
                <a:ea typeface="MiSans" pitchFamily="34" charset="-122"/>
                <a:cs typeface="MiSans" pitchFamily="34" charset="-120"/>
              </a:rPr>
              <a:t>Takeaways &amp; Closure</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8-27-19:58:23-d2nf5np8bjvh7rlivug0.png"/>
          <p:cNvPicPr>
            <a:picLocks noChangeAspect="1"/>
          </p:cNvPicPr>
          <p:nvPr/>
        </p:nvPicPr>
        <p:blipFill>
          <a:blip r:embed="rId4"/>
          <a:stretch>
            <a:fillRect/>
          </a:stretch>
        </p:blipFill>
        <p:spPr>
          <a:xfrm>
            <a:off x="0" y="0"/>
            <a:ext cx="12192000" cy="5181600"/>
          </a:xfrm>
          <a:prstGeom prst="rect">
            <a:avLst/>
          </a:prstGeom>
        </p:spPr>
      </p:pic>
      <p:sp>
        <p:nvSpPr>
          <p:cNvPr id="3" name="Shape 0"/>
          <p:cNvSpPr/>
          <p:nvPr/>
        </p:nvSpPr>
        <p:spPr>
          <a:xfrm>
            <a:off x="0" y="-34290"/>
            <a:ext cx="12192000" cy="6911340"/>
          </a:xfrm>
          <a:prstGeom prst="rect">
            <a:avLst/>
          </a:prstGeom>
          <a:solidFill>
            <a:srgbClr val="1596CE">
              <a:alpha val="34902"/>
            </a:srgbClr>
          </a:solidFill>
          <a:ln/>
        </p:spPr>
      </p:sp>
      <p:sp>
        <p:nvSpPr>
          <p:cNvPr id="4" name="Text 1"/>
          <p:cNvSpPr/>
          <p:nvPr/>
        </p:nvSpPr>
        <p:spPr>
          <a:xfrm>
            <a:off x="0" y="-34290"/>
            <a:ext cx="12192000" cy="691134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19:58:18-d2nf5mh8bjvh7rlivucg.png"/>
          <p:cNvPicPr>
            <a:picLocks noChangeAspect="1"/>
          </p:cNvPicPr>
          <p:nvPr/>
        </p:nvPicPr>
        <p:blipFill>
          <a:blip r:embed="rId5"/>
          <a:stretch>
            <a:fillRect/>
          </a:stretch>
        </p:blipFill>
        <p:spPr>
          <a:xfrm>
            <a:off x="0" y="0"/>
            <a:ext cx="12192000" cy="6857999"/>
          </a:xfrm>
          <a:prstGeom prst="rect">
            <a:avLst/>
          </a:prstGeom>
        </p:spPr>
      </p:pic>
      <p:sp>
        <p:nvSpPr>
          <p:cNvPr id="6" name="Shape 2"/>
          <p:cNvSpPr/>
          <p:nvPr/>
        </p:nvSpPr>
        <p:spPr>
          <a:xfrm>
            <a:off x="0" y="4781550"/>
            <a:ext cx="12192000" cy="2095500"/>
          </a:xfrm>
          <a:prstGeom prst="rect">
            <a:avLst/>
          </a:prstGeom>
          <a:solidFill>
            <a:srgbClr val="FFFFFF"/>
          </a:solidFill>
          <a:ln/>
        </p:spPr>
      </p:sp>
      <p:sp>
        <p:nvSpPr>
          <p:cNvPr id="7" name="Text 3"/>
          <p:cNvSpPr/>
          <p:nvPr/>
        </p:nvSpPr>
        <p:spPr>
          <a:xfrm>
            <a:off x="0" y="4781550"/>
            <a:ext cx="12192000" cy="20955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003299" y="3010535"/>
            <a:ext cx="7817971" cy="583565"/>
          </a:xfrm>
          <a:prstGeom prst="rect">
            <a:avLst/>
          </a:prstGeom>
          <a:noFill/>
          <a:ln/>
        </p:spPr>
        <p:txBody>
          <a:bodyPr wrap="square" lIns="91440" tIns="45720" rIns="91440" bIns="45720" rtlCol="0" anchor="t">
            <a:spAutoFit/>
          </a:bodyPr>
          <a:lstStyle/>
          <a:p>
            <a:pPr>
              <a:lnSpc>
                <a:spcPct val="100000"/>
              </a:lnSpc>
            </a:pPr>
            <a:r>
              <a:rPr lang="en-US" sz="3200" dirty="0">
                <a:solidFill>
                  <a:srgbClr val="FFFFFF"/>
                </a:solidFill>
                <a:latin typeface="MiSans" pitchFamily="34" charset="0"/>
                <a:ea typeface="MiSans" pitchFamily="34" charset="-122"/>
                <a:cs typeface="MiSans" pitchFamily="34" charset="-120"/>
              </a:rPr>
              <a:t>Takeaways &amp; Closure</a:t>
            </a:r>
            <a:endParaRPr lang="en-US" sz="1600" dirty="0"/>
          </a:p>
        </p:txBody>
      </p:sp>
      <p:sp>
        <p:nvSpPr>
          <p:cNvPr id="9" name="Text 5"/>
          <p:cNvSpPr/>
          <p:nvPr/>
        </p:nvSpPr>
        <p:spPr>
          <a:xfrm>
            <a:off x="3679190" y="1565275"/>
            <a:ext cx="3399155" cy="1568450"/>
          </a:xfrm>
          <a:prstGeom prst="rect">
            <a:avLst/>
          </a:prstGeom>
          <a:noFill/>
          <a:ln/>
        </p:spPr>
        <p:txBody>
          <a:bodyPr wrap="square" lIns="91440" tIns="45720" rIns="91440" bIns="45720" rtlCol="0" anchor="t">
            <a:spAutoFit/>
          </a:bodyPr>
          <a:lstStyle/>
          <a:p>
            <a:pPr>
              <a:lnSpc>
                <a:spcPct val="100000"/>
              </a:lnSpc>
            </a:pPr>
            <a:r>
              <a:rPr lang="en-US" sz="9600" dirty="0">
                <a:solidFill>
                  <a:srgbClr val="FFFFFF"/>
                </a:solidFill>
                <a:latin typeface="MiSans" pitchFamily="34" charset="0"/>
                <a:ea typeface="MiSans" pitchFamily="34" charset="-122"/>
                <a:cs typeface="MiSans" pitchFamily="34" charset="-120"/>
              </a:rPr>
              <a:t>06</a:t>
            </a:r>
            <a:endParaRPr lang="en-US" sz="1600" dirty="0"/>
          </a:p>
        </p:txBody>
      </p:sp>
      <p:sp>
        <p:nvSpPr>
          <p:cNvPr id="10" name="Text 6"/>
          <p:cNvSpPr/>
          <p:nvPr/>
        </p:nvSpPr>
        <p:spPr>
          <a:xfrm>
            <a:off x="1003300" y="1565275"/>
            <a:ext cx="2910205" cy="1445260"/>
          </a:xfrm>
          <a:prstGeom prst="rect">
            <a:avLst/>
          </a:prstGeom>
          <a:noFill/>
          <a:ln/>
        </p:spPr>
        <p:txBody>
          <a:bodyPr wrap="square" lIns="91440" tIns="45720" rIns="91440" bIns="45720" rtlCol="0" anchor="t">
            <a:spAutoFit/>
          </a:bodyPr>
          <a:lstStyle/>
          <a:p>
            <a:pPr>
              <a:lnSpc>
                <a:spcPct val="100000"/>
              </a:lnSpc>
            </a:pPr>
            <a:r>
              <a:rPr lang="en-US" sz="8800" dirty="0">
                <a:solidFill>
                  <a:srgbClr val="FFFFFF"/>
                </a:solidFill>
                <a:latin typeface="MiSans" pitchFamily="34" charset="0"/>
                <a:ea typeface="MiSans" pitchFamily="34" charset="-122"/>
                <a:cs typeface="MiSans" pitchFamily="34" charset="-120"/>
              </a:rPr>
              <a:t>Part.</a:t>
            </a:r>
            <a:endParaRPr lang="en-US" sz="1600" dirty="0"/>
          </a:p>
        </p:txBody>
      </p:sp>
      <p:sp>
        <p:nvSpPr>
          <p:cNvPr id="11" name="Shape 7"/>
          <p:cNvSpPr/>
          <p:nvPr/>
        </p:nvSpPr>
        <p:spPr>
          <a:xfrm>
            <a:off x="1003300" y="3832778"/>
            <a:ext cx="10296671" cy="142613"/>
          </a:xfrm>
          <a:prstGeom prst="rect">
            <a:avLst/>
          </a:prstGeom>
          <a:solidFill>
            <a:srgbClr val="FFFFFF"/>
          </a:solidFill>
          <a:ln/>
        </p:spPr>
      </p:sp>
      <p:sp>
        <p:nvSpPr>
          <p:cNvPr id="12" name="Text 8"/>
          <p:cNvSpPr/>
          <p:nvPr/>
        </p:nvSpPr>
        <p:spPr>
          <a:xfrm>
            <a:off x="1003300" y="3832778"/>
            <a:ext cx="10296671" cy="142613"/>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139700" y="1041400"/>
            <a:ext cx="11912600" cy="508000"/>
          </a:xfrm>
          <a:prstGeom prst="rect">
            <a:avLst/>
          </a:prstGeom>
          <a:noFill/>
          <a:ln/>
        </p:spPr>
        <p:txBody>
          <a:bodyPr wrap="square" lIns="0" tIns="0" rIns="0" bIns="0" rtlCol="0" anchor="ctr"/>
          <a:lstStyle/>
          <a:p>
            <a:pPr algn="ctr">
              <a:lnSpc>
                <a:spcPct val="90000"/>
              </a:lnSpc>
            </a:pPr>
            <a:r>
              <a:rPr lang="en-US" sz="3600" b="1" dirty="0">
                <a:solidFill>
                  <a:srgbClr val="0093B2"/>
                </a:solidFill>
                <a:latin typeface="Noto Sans SC" pitchFamily="34" charset="0"/>
                <a:ea typeface="Noto Sans SC" pitchFamily="34" charset="-122"/>
                <a:cs typeface="Noto Sans SC" pitchFamily="34" charset="-120"/>
              </a:rPr>
              <a:t>Core Lessons Solidified</a:t>
            </a:r>
            <a:endParaRPr lang="en-US" sz="1600" dirty="0"/>
          </a:p>
        </p:txBody>
      </p:sp>
      <p:sp>
        <p:nvSpPr>
          <p:cNvPr id="4" name="Shape 1"/>
          <p:cNvSpPr/>
          <p:nvPr/>
        </p:nvSpPr>
        <p:spPr>
          <a:xfrm>
            <a:off x="254000" y="1955800"/>
            <a:ext cx="11684000" cy="609600"/>
          </a:xfrm>
          <a:custGeom>
            <a:avLst/>
            <a:gdLst/>
            <a:ahLst/>
            <a:cxnLst/>
            <a:rect l="l" t="t" r="r" b="b"/>
            <a:pathLst>
              <a:path w="11684000" h="609600">
                <a:moveTo>
                  <a:pt x="101602" y="0"/>
                </a:moveTo>
                <a:lnTo>
                  <a:pt x="11582398" y="0"/>
                </a:lnTo>
                <a:cubicBezTo>
                  <a:pt x="11638511" y="0"/>
                  <a:pt x="11684000" y="45489"/>
                  <a:pt x="11684000" y="101602"/>
                </a:cubicBezTo>
                <a:lnTo>
                  <a:pt x="11684000" y="507998"/>
                </a:lnTo>
                <a:cubicBezTo>
                  <a:pt x="11684000" y="564111"/>
                  <a:pt x="11638511" y="609600"/>
                  <a:pt x="11582398" y="609600"/>
                </a:cubicBezTo>
                <a:lnTo>
                  <a:pt x="101602" y="609600"/>
                </a:lnTo>
                <a:cubicBezTo>
                  <a:pt x="45489" y="609600"/>
                  <a:pt x="0" y="564111"/>
                  <a:pt x="0" y="507998"/>
                </a:cubicBezTo>
                <a:lnTo>
                  <a:pt x="0" y="101602"/>
                </a:lnTo>
                <a:cubicBezTo>
                  <a:pt x="0" y="45526"/>
                  <a:pt x="45526" y="0"/>
                  <a:pt x="101602" y="0"/>
                </a:cubicBezTo>
                <a:close/>
              </a:path>
            </a:pathLst>
          </a:custGeom>
          <a:solidFill>
            <a:srgbClr val="0093B2">
              <a:alpha val="10196"/>
            </a:srgbClr>
          </a:solidFill>
          <a:ln/>
        </p:spPr>
      </p:sp>
      <p:sp>
        <p:nvSpPr>
          <p:cNvPr id="5" name="Shape 2"/>
          <p:cNvSpPr/>
          <p:nvPr/>
        </p:nvSpPr>
        <p:spPr>
          <a:xfrm>
            <a:off x="539750" y="2108200"/>
            <a:ext cx="342900" cy="304800"/>
          </a:xfrm>
          <a:custGeom>
            <a:avLst/>
            <a:gdLst/>
            <a:ahLst/>
            <a:cxnLst/>
            <a:rect l="l" t="t" r="r" b="b"/>
            <a:pathLst>
              <a:path w="342900" h="304800">
                <a:moveTo>
                  <a:pt x="160080" y="50721"/>
                </a:moveTo>
                <a:lnTo>
                  <a:pt x="90666" y="127873"/>
                </a:lnTo>
                <a:cubicBezTo>
                  <a:pt x="87928" y="130909"/>
                  <a:pt x="88047" y="135612"/>
                  <a:pt x="90964" y="138529"/>
                </a:cubicBezTo>
                <a:cubicBezTo>
                  <a:pt x="109121" y="156686"/>
                  <a:pt x="138589" y="156686"/>
                  <a:pt x="156746" y="138529"/>
                </a:cubicBezTo>
                <a:lnTo>
                  <a:pt x="175677" y="119598"/>
                </a:lnTo>
                <a:cubicBezTo>
                  <a:pt x="178177" y="117098"/>
                  <a:pt x="181332" y="115729"/>
                  <a:pt x="184547" y="115491"/>
                </a:cubicBezTo>
                <a:cubicBezTo>
                  <a:pt x="188595" y="115133"/>
                  <a:pt x="192762" y="116503"/>
                  <a:pt x="195858" y="119598"/>
                </a:cubicBezTo>
                <a:lnTo>
                  <a:pt x="300990" y="223838"/>
                </a:lnTo>
                <a:lnTo>
                  <a:pt x="342900" y="190500"/>
                </a:lnTo>
                <a:lnTo>
                  <a:pt x="342900" y="19050"/>
                </a:lnTo>
                <a:lnTo>
                  <a:pt x="276225" y="57150"/>
                </a:lnTo>
                <a:lnTo>
                  <a:pt x="262057" y="47685"/>
                </a:lnTo>
                <a:cubicBezTo>
                  <a:pt x="252651" y="41434"/>
                  <a:pt x="241637" y="38100"/>
                  <a:pt x="230326" y="38100"/>
                </a:cubicBezTo>
                <a:lnTo>
                  <a:pt x="188416" y="38100"/>
                </a:lnTo>
                <a:cubicBezTo>
                  <a:pt x="187762" y="38100"/>
                  <a:pt x="187047" y="38100"/>
                  <a:pt x="186392" y="38160"/>
                </a:cubicBezTo>
                <a:cubicBezTo>
                  <a:pt x="176332" y="38695"/>
                  <a:pt x="166866" y="43220"/>
                  <a:pt x="160080" y="50721"/>
                </a:cubicBezTo>
                <a:close/>
                <a:moveTo>
                  <a:pt x="69413" y="108764"/>
                </a:moveTo>
                <a:lnTo>
                  <a:pt x="132993" y="38100"/>
                </a:lnTo>
                <a:lnTo>
                  <a:pt x="109418" y="38100"/>
                </a:lnTo>
                <a:cubicBezTo>
                  <a:pt x="94238" y="38100"/>
                  <a:pt x="79712" y="44113"/>
                  <a:pt x="68997" y="54828"/>
                </a:cubicBezTo>
                <a:lnTo>
                  <a:pt x="66675" y="57150"/>
                </a:lnTo>
                <a:lnTo>
                  <a:pt x="0" y="19050"/>
                </a:lnTo>
                <a:lnTo>
                  <a:pt x="0" y="190500"/>
                </a:lnTo>
                <a:lnTo>
                  <a:pt x="93107" y="268069"/>
                </a:lnTo>
                <a:cubicBezTo>
                  <a:pt x="106799" y="279499"/>
                  <a:pt x="124063" y="285750"/>
                  <a:pt x="141863" y="285750"/>
                </a:cubicBezTo>
                <a:lnTo>
                  <a:pt x="151209" y="285750"/>
                </a:lnTo>
                <a:lnTo>
                  <a:pt x="147042" y="281583"/>
                </a:lnTo>
                <a:cubicBezTo>
                  <a:pt x="141446" y="275987"/>
                  <a:pt x="141446" y="266938"/>
                  <a:pt x="147042" y="261402"/>
                </a:cubicBezTo>
                <a:cubicBezTo>
                  <a:pt x="152638" y="255865"/>
                  <a:pt x="161687" y="255806"/>
                  <a:pt x="167223" y="261402"/>
                </a:cubicBezTo>
                <a:lnTo>
                  <a:pt x="191631" y="285810"/>
                </a:lnTo>
                <a:lnTo>
                  <a:pt x="196989" y="285810"/>
                </a:lnTo>
                <a:cubicBezTo>
                  <a:pt x="208359" y="285810"/>
                  <a:pt x="219492" y="283250"/>
                  <a:pt x="229612" y="278487"/>
                </a:cubicBezTo>
                <a:lnTo>
                  <a:pt x="213717" y="262533"/>
                </a:lnTo>
                <a:cubicBezTo>
                  <a:pt x="208121" y="256937"/>
                  <a:pt x="208121" y="247888"/>
                  <a:pt x="213717" y="242352"/>
                </a:cubicBezTo>
                <a:cubicBezTo>
                  <a:pt x="219313" y="236815"/>
                  <a:pt x="228362" y="236756"/>
                  <a:pt x="233898" y="242352"/>
                </a:cubicBezTo>
                <a:lnTo>
                  <a:pt x="252948" y="261402"/>
                </a:lnTo>
                <a:lnTo>
                  <a:pt x="263366" y="250984"/>
                </a:lnTo>
                <a:cubicBezTo>
                  <a:pt x="268665" y="245685"/>
                  <a:pt x="270212" y="238006"/>
                  <a:pt x="267891" y="231279"/>
                </a:cubicBezTo>
                <a:lnTo>
                  <a:pt x="185797" y="149840"/>
                </a:lnTo>
                <a:lnTo>
                  <a:pt x="176927" y="158710"/>
                </a:lnTo>
                <a:cubicBezTo>
                  <a:pt x="147578" y="188059"/>
                  <a:pt x="100072" y="188059"/>
                  <a:pt x="70723" y="158710"/>
                </a:cubicBezTo>
                <a:cubicBezTo>
                  <a:pt x="57031" y="145018"/>
                  <a:pt x="56495" y="123051"/>
                  <a:pt x="69413" y="108704"/>
                </a:cubicBezTo>
                <a:close/>
              </a:path>
            </a:pathLst>
          </a:custGeom>
          <a:solidFill>
            <a:srgbClr val="0093B2"/>
          </a:solidFill>
          <a:ln/>
        </p:spPr>
      </p:sp>
      <p:sp>
        <p:nvSpPr>
          <p:cNvPr id="6" name="Text 3"/>
          <p:cNvSpPr/>
          <p:nvPr/>
        </p:nvSpPr>
        <p:spPr>
          <a:xfrm>
            <a:off x="1168400" y="2108200"/>
            <a:ext cx="57912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AI augments human creativity yet demands </a:t>
            </a:r>
            <a:r>
              <a:rPr lang="en-US" sz="1600" b="1" dirty="0">
                <a:solidFill>
                  <a:srgbClr val="3A4F5C"/>
                </a:solidFill>
                <a:latin typeface="MiSans" pitchFamily="34" charset="0"/>
                <a:ea typeface="MiSans" pitchFamily="34" charset="-122"/>
                <a:cs typeface="MiSans" pitchFamily="34" charset="-120"/>
              </a:rPr>
              <a:t>vigilant oversight</a:t>
            </a:r>
            <a:r>
              <a:rPr lang="en-US" sz="1600" dirty="0">
                <a:solidFill>
                  <a:srgbClr val="3A4F5C"/>
                </a:solidFill>
                <a:latin typeface="MiSans" pitchFamily="34" charset="0"/>
                <a:ea typeface="MiSans" pitchFamily="34" charset="-122"/>
                <a:cs typeface="MiSans" pitchFamily="34" charset="-120"/>
              </a:rPr>
              <a:t>.</a:t>
            </a:r>
            <a:endParaRPr lang="en-US" sz="1600" dirty="0"/>
          </a:p>
        </p:txBody>
      </p:sp>
      <p:sp>
        <p:nvSpPr>
          <p:cNvPr id="7" name="Shape 4"/>
          <p:cNvSpPr/>
          <p:nvPr/>
        </p:nvSpPr>
        <p:spPr>
          <a:xfrm>
            <a:off x="254000" y="2768600"/>
            <a:ext cx="11684000" cy="609600"/>
          </a:xfrm>
          <a:custGeom>
            <a:avLst/>
            <a:gdLst/>
            <a:ahLst/>
            <a:cxnLst/>
            <a:rect l="l" t="t" r="r" b="b"/>
            <a:pathLst>
              <a:path w="11684000" h="609600">
                <a:moveTo>
                  <a:pt x="101602" y="0"/>
                </a:moveTo>
                <a:lnTo>
                  <a:pt x="11582398" y="0"/>
                </a:lnTo>
                <a:cubicBezTo>
                  <a:pt x="11638511" y="0"/>
                  <a:pt x="11684000" y="45489"/>
                  <a:pt x="11684000" y="101602"/>
                </a:cubicBezTo>
                <a:lnTo>
                  <a:pt x="11684000" y="507998"/>
                </a:lnTo>
                <a:cubicBezTo>
                  <a:pt x="11684000" y="564111"/>
                  <a:pt x="11638511" y="609600"/>
                  <a:pt x="11582398" y="609600"/>
                </a:cubicBezTo>
                <a:lnTo>
                  <a:pt x="101602" y="609600"/>
                </a:lnTo>
                <a:cubicBezTo>
                  <a:pt x="45489" y="609600"/>
                  <a:pt x="0" y="564111"/>
                  <a:pt x="0" y="507998"/>
                </a:cubicBezTo>
                <a:lnTo>
                  <a:pt x="0" y="101602"/>
                </a:lnTo>
                <a:cubicBezTo>
                  <a:pt x="0" y="45526"/>
                  <a:pt x="45526" y="0"/>
                  <a:pt x="101602" y="0"/>
                </a:cubicBezTo>
                <a:close/>
              </a:path>
            </a:pathLst>
          </a:custGeom>
          <a:solidFill>
            <a:srgbClr val="28A8C4">
              <a:alpha val="10196"/>
            </a:srgbClr>
          </a:solidFill>
          <a:ln/>
        </p:spPr>
      </p:sp>
      <p:sp>
        <p:nvSpPr>
          <p:cNvPr id="8" name="Shape 5"/>
          <p:cNvSpPr/>
          <p:nvPr/>
        </p:nvSpPr>
        <p:spPr>
          <a:xfrm>
            <a:off x="558800" y="2921000"/>
            <a:ext cx="304800" cy="304800"/>
          </a:xfrm>
          <a:custGeom>
            <a:avLst/>
            <a:gdLst/>
            <a:ahLst/>
            <a:cxnLst/>
            <a:rect l="l" t="t" r="r" b="b"/>
            <a:pathLst>
              <a:path w="304800" h="304800">
                <a:moveTo>
                  <a:pt x="285810" y="114300"/>
                </a:moveTo>
                <a:lnTo>
                  <a:pt x="290513" y="114300"/>
                </a:lnTo>
                <a:cubicBezTo>
                  <a:pt x="298430" y="114300"/>
                  <a:pt x="304800" y="107930"/>
                  <a:pt x="304800" y="100013"/>
                </a:cubicBezTo>
                <a:lnTo>
                  <a:pt x="304800" y="14288"/>
                </a:lnTo>
                <a:cubicBezTo>
                  <a:pt x="304800" y="8513"/>
                  <a:pt x="301347" y="3274"/>
                  <a:pt x="295989" y="1072"/>
                </a:cubicBezTo>
                <a:cubicBezTo>
                  <a:pt x="290632" y="-1131"/>
                  <a:pt x="284500" y="119"/>
                  <a:pt x="280392" y="4167"/>
                </a:cubicBezTo>
                <a:lnTo>
                  <a:pt x="249615" y="35004"/>
                </a:lnTo>
                <a:cubicBezTo>
                  <a:pt x="223242" y="13156"/>
                  <a:pt x="189309" y="0"/>
                  <a:pt x="152400" y="0"/>
                </a:cubicBezTo>
                <a:cubicBezTo>
                  <a:pt x="75605" y="0"/>
                  <a:pt x="12085" y="56793"/>
                  <a:pt x="1548" y="130671"/>
                </a:cubicBezTo>
                <a:cubicBezTo>
                  <a:pt x="60" y="141089"/>
                  <a:pt x="7263" y="150733"/>
                  <a:pt x="17681" y="152221"/>
                </a:cubicBezTo>
                <a:cubicBezTo>
                  <a:pt x="28099" y="153710"/>
                  <a:pt x="37743" y="146447"/>
                  <a:pt x="39231" y="136088"/>
                </a:cubicBezTo>
                <a:cubicBezTo>
                  <a:pt x="47149" y="80665"/>
                  <a:pt x="94833" y="38100"/>
                  <a:pt x="152400" y="38100"/>
                </a:cubicBezTo>
                <a:cubicBezTo>
                  <a:pt x="178832" y="38100"/>
                  <a:pt x="203121" y="47030"/>
                  <a:pt x="222468" y="62091"/>
                </a:cubicBezTo>
                <a:lnTo>
                  <a:pt x="194667" y="89892"/>
                </a:lnTo>
                <a:cubicBezTo>
                  <a:pt x="190560" y="94000"/>
                  <a:pt x="189369" y="100132"/>
                  <a:pt x="191572" y="105489"/>
                </a:cubicBezTo>
                <a:cubicBezTo>
                  <a:pt x="193774" y="110847"/>
                  <a:pt x="199013" y="114300"/>
                  <a:pt x="204787" y="114300"/>
                </a:cubicBezTo>
                <a:lnTo>
                  <a:pt x="285810" y="114300"/>
                </a:lnTo>
                <a:close/>
                <a:moveTo>
                  <a:pt x="303312" y="174129"/>
                </a:moveTo>
                <a:cubicBezTo>
                  <a:pt x="304800" y="163711"/>
                  <a:pt x="297537" y="154067"/>
                  <a:pt x="287179" y="152579"/>
                </a:cubicBezTo>
                <a:cubicBezTo>
                  <a:pt x="276820" y="151090"/>
                  <a:pt x="267117" y="158353"/>
                  <a:pt x="265628" y="168712"/>
                </a:cubicBezTo>
                <a:cubicBezTo>
                  <a:pt x="257711" y="224076"/>
                  <a:pt x="210026" y="266640"/>
                  <a:pt x="152460" y="266640"/>
                </a:cubicBezTo>
                <a:cubicBezTo>
                  <a:pt x="126028" y="266640"/>
                  <a:pt x="101739" y="257711"/>
                  <a:pt x="82391" y="242649"/>
                </a:cubicBezTo>
                <a:lnTo>
                  <a:pt x="110133" y="214908"/>
                </a:lnTo>
                <a:cubicBezTo>
                  <a:pt x="114240" y="210800"/>
                  <a:pt x="115431" y="204668"/>
                  <a:pt x="113228" y="199311"/>
                </a:cubicBezTo>
                <a:cubicBezTo>
                  <a:pt x="111026" y="193953"/>
                  <a:pt x="105787" y="190500"/>
                  <a:pt x="100013" y="190500"/>
                </a:cubicBezTo>
                <a:lnTo>
                  <a:pt x="14288" y="190500"/>
                </a:lnTo>
                <a:cubicBezTo>
                  <a:pt x="6370" y="190500"/>
                  <a:pt x="0" y="196870"/>
                  <a:pt x="0" y="204787"/>
                </a:cubicBezTo>
                <a:lnTo>
                  <a:pt x="0" y="290513"/>
                </a:lnTo>
                <a:cubicBezTo>
                  <a:pt x="0" y="296287"/>
                  <a:pt x="3453" y="301526"/>
                  <a:pt x="8811" y="303728"/>
                </a:cubicBezTo>
                <a:cubicBezTo>
                  <a:pt x="14168" y="305931"/>
                  <a:pt x="20300" y="304681"/>
                  <a:pt x="24408" y="300633"/>
                </a:cubicBezTo>
                <a:lnTo>
                  <a:pt x="55245" y="269796"/>
                </a:lnTo>
                <a:cubicBezTo>
                  <a:pt x="81558" y="291644"/>
                  <a:pt x="115491" y="304800"/>
                  <a:pt x="152400" y="304800"/>
                </a:cubicBezTo>
                <a:cubicBezTo>
                  <a:pt x="229195" y="304800"/>
                  <a:pt x="292715" y="248007"/>
                  <a:pt x="303252" y="174129"/>
                </a:cubicBezTo>
                <a:close/>
              </a:path>
            </a:pathLst>
          </a:custGeom>
          <a:solidFill>
            <a:srgbClr val="28A8C4"/>
          </a:solidFill>
          <a:ln/>
        </p:spPr>
      </p:sp>
      <p:sp>
        <p:nvSpPr>
          <p:cNvPr id="9" name="Text 6"/>
          <p:cNvSpPr/>
          <p:nvPr/>
        </p:nvSpPr>
        <p:spPr>
          <a:xfrm>
            <a:off x="1168400" y="2921000"/>
            <a:ext cx="5435600" cy="304800"/>
          </a:xfrm>
          <a:prstGeom prst="rect">
            <a:avLst/>
          </a:prstGeom>
          <a:noFill/>
          <a:ln/>
        </p:spPr>
        <p:txBody>
          <a:bodyPr wrap="square" lIns="0" tIns="0" rIns="0" bIns="0" rtlCol="0" anchor="ctr"/>
          <a:lstStyle/>
          <a:p>
            <a:pPr>
              <a:lnSpc>
                <a:spcPct val="130000"/>
              </a:lnSpc>
            </a:pPr>
            <a:r>
              <a:rPr lang="en-US" sz="1600" b="1" dirty="0">
                <a:solidFill>
                  <a:srgbClr val="3A4F5C"/>
                </a:solidFill>
                <a:latin typeface="MiSans" pitchFamily="34" charset="0"/>
                <a:ea typeface="MiSans" pitchFamily="34" charset="-122"/>
                <a:cs typeface="MiSans" pitchFamily="34" charset="-120"/>
              </a:rPr>
              <a:t>Iteration without reflection</a:t>
            </a:r>
            <a:r>
              <a:rPr lang="en-US" sz="1600" dirty="0">
                <a:solidFill>
                  <a:srgbClr val="3A4F5C"/>
                </a:solidFill>
                <a:latin typeface="MiSans" pitchFamily="34" charset="0"/>
                <a:ea typeface="MiSans" pitchFamily="34" charset="-122"/>
                <a:cs typeface="MiSans" pitchFamily="34" charset="-120"/>
              </a:rPr>
              <a:t> breeds error; process matters.</a:t>
            </a:r>
            <a:endParaRPr lang="en-US" sz="1600" dirty="0"/>
          </a:p>
        </p:txBody>
      </p:sp>
      <p:sp>
        <p:nvSpPr>
          <p:cNvPr id="10" name="Shape 7"/>
          <p:cNvSpPr/>
          <p:nvPr/>
        </p:nvSpPr>
        <p:spPr>
          <a:xfrm>
            <a:off x="254000" y="3581400"/>
            <a:ext cx="11684000" cy="609600"/>
          </a:xfrm>
          <a:custGeom>
            <a:avLst/>
            <a:gdLst/>
            <a:ahLst/>
            <a:cxnLst/>
            <a:rect l="l" t="t" r="r" b="b"/>
            <a:pathLst>
              <a:path w="11684000" h="609600">
                <a:moveTo>
                  <a:pt x="101602" y="0"/>
                </a:moveTo>
                <a:lnTo>
                  <a:pt x="11582398" y="0"/>
                </a:lnTo>
                <a:cubicBezTo>
                  <a:pt x="11638511" y="0"/>
                  <a:pt x="11684000" y="45489"/>
                  <a:pt x="11684000" y="101602"/>
                </a:cubicBezTo>
                <a:lnTo>
                  <a:pt x="11684000" y="507998"/>
                </a:lnTo>
                <a:cubicBezTo>
                  <a:pt x="11684000" y="564111"/>
                  <a:pt x="11638511" y="609600"/>
                  <a:pt x="11582398" y="609600"/>
                </a:cubicBezTo>
                <a:lnTo>
                  <a:pt x="101602" y="609600"/>
                </a:lnTo>
                <a:cubicBezTo>
                  <a:pt x="45489" y="609600"/>
                  <a:pt x="0" y="564111"/>
                  <a:pt x="0" y="507998"/>
                </a:cubicBezTo>
                <a:lnTo>
                  <a:pt x="0" y="101602"/>
                </a:lnTo>
                <a:cubicBezTo>
                  <a:pt x="0" y="45526"/>
                  <a:pt x="45526" y="0"/>
                  <a:pt x="101602" y="0"/>
                </a:cubicBezTo>
                <a:close/>
              </a:path>
            </a:pathLst>
          </a:custGeom>
          <a:solidFill>
            <a:srgbClr val="00C4E6">
              <a:alpha val="10196"/>
            </a:srgbClr>
          </a:solidFill>
          <a:ln/>
        </p:spPr>
      </p:sp>
      <p:sp>
        <p:nvSpPr>
          <p:cNvPr id="11" name="Shape 8"/>
          <p:cNvSpPr/>
          <p:nvPr/>
        </p:nvSpPr>
        <p:spPr>
          <a:xfrm>
            <a:off x="539750" y="3733800"/>
            <a:ext cx="342900" cy="304800"/>
          </a:xfrm>
          <a:custGeom>
            <a:avLst/>
            <a:gdLst/>
            <a:ahLst/>
            <a:cxnLst/>
            <a:rect l="l" t="t" r="r" b="b"/>
            <a:pathLst>
              <a:path w="342900" h="304800">
                <a:moveTo>
                  <a:pt x="100965" y="91321"/>
                </a:moveTo>
                <a:lnTo>
                  <a:pt x="89833" y="80189"/>
                </a:lnTo>
                <a:cubicBezTo>
                  <a:pt x="82391" y="72747"/>
                  <a:pt x="82391" y="60662"/>
                  <a:pt x="89833" y="53221"/>
                </a:cubicBezTo>
                <a:lnTo>
                  <a:pt x="158115" y="-15121"/>
                </a:lnTo>
                <a:cubicBezTo>
                  <a:pt x="165556" y="-22562"/>
                  <a:pt x="177641" y="-22562"/>
                  <a:pt x="185083" y="-15121"/>
                </a:cubicBezTo>
                <a:lnTo>
                  <a:pt x="196215" y="-3929"/>
                </a:lnTo>
                <a:cubicBezTo>
                  <a:pt x="203656" y="3512"/>
                  <a:pt x="203656" y="15597"/>
                  <a:pt x="196215" y="23039"/>
                </a:cubicBezTo>
                <a:lnTo>
                  <a:pt x="127933" y="91321"/>
                </a:lnTo>
                <a:cubicBezTo>
                  <a:pt x="120491" y="98762"/>
                  <a:pt x="108406" y="98762"/>
                  <a:pt x="100965" y="91321"/>
                </a:cubicBezTo>
                <a:close/>
                <a:moveTo>
                  <a:pt x="164306" y="126028"/>
                </a:moveTo>
                <a:lnTo>
                  <a:pt x="145613" y="107335"/>
                </a:lnTo>
                <a:lnTo>
                  <a:pt x="212288" y="40660"/>
                </a:lnTo>
                <a:lnTo>
                  <a:pt x="283369" y="111740"/>
                </a:lnTo>
                <a:lnTo>
                  <a:pt x="216694" y="178415"/>
                </a:lnTo>
                <a:lnTo>
                  <a:pt x="198001" y="159722"/>
                </a:lnTo>
                <a:lnTo>
                  <a:pt x="59888" y="297835"/>
                </a:lnTo>
                <a:cubicBezTo>
                  <a:pt x="50602" y="307122"/>
                  <a:pt x="35540" y="307122"/>
                  <a:pt x="26194" y="297835"/>
                </a:cubicBezTo>
                <a:cubicBezTo>
                  <a:pt x="16847" y="288548"/>
                  <a:pt x="16907" y="273487"/>
                  <a:pt x="26194" y="264140"/>
                </a:cubicBezTo>
                <a:lnTo>
                  <a:pt x="164306" y="126028"/>
                </a:lnTo>
                <a:close/>
                <a:moveTo>
                  <a:pt x="232708" y="223004"/>
                </a:moveTo>
                <a:cubicBezTo>
                  <a:pt x="225266" y="215563"/>
                  <a:pt x="225266" y="203478"/>
                  <a:pt x="232708" y="196036"/>
                </a:cubicBezTo>
                <a:lnTo>
                  <a:pt x="300990" y="127754"/>
                </a:lnTo>
                <a:cubicBezTo>
                  <a:pt x="308431" y="120313"/>
                  <a:pt x="320516" y="120313"/>
                  <a:pt x="327958" y="127754"/>
                </a:cubicBezTo>
                <a:lnTo>
                  <a:pt x="339090" y="138886"/>
                </a:lnTo>
                <a:cubicBezTo>
                  <a:pt x="346531" y="146328"/>
                  <a:pt x="346531" y="158413"/>
                  <a:pt x="339090" y="165854"/>
                </a:cubicBezTo>
                <a:lnTo>
                  <a:pt x="270808" y="234196"/>
                </a:lnTo>
                <a:cubicBezTo>
                  <a:pt x="263366" y="241637"/>
                  <a:pt x="251281" y="241637"/>
                  <a:pt x="243840" y="234196"/>
                </a:cubicBezTo>
                <a:lnTo>
                  <a:pt x="232708" y="223064"/>
                </a:lnTo>
                <a:close/>
              </a:path>
            </a:pathLst>
          </a:custGeom>
          <a:solidFill>
            <a:srgbClr val="00C4E6"/>
          </a:solidFill>
          <a:ln/>
        </p:spPr>
      </p:sp>
      <p:sp>
        <p:nvSpPr>
          <p:cNvPr id="12" name="Text 9"/>
          <p:cNvSpPr/>
          <p:nvPr/>
        </p:nvSpPr>
        <p:spPr>
          <a:xfrm>
            <a:off x="1168400" y="3733800"/>
            <a:ext cx="54610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Ethical principles must be </a:t>
            </a:r>
            <a:r>
              <a:rPr lang="en-US" sz="1600" b="1" dirty="0">
                <a:solidFill>
                  <a:srgbClr val="3A4F5C"/>
                </a:solidFill>
                <a:latin typeface="MiSans" pitchFamily="34" charset="0"/>
                <a:ea typeface="MiSans" pitchFamily="34" charset="-122"/>
                <a:cs typeface="MiSans" pitchFamily="34" charset="-120"/>
              </a:rPr>
              <a:t>operationalized</a:t>
            </a:r>
            <a:r>
              <a:rPr lang="en-US" sz="1600" dirty="0">
                <a:solidFill>
                  <a:srgbClr val="3A4F5C"/>
                </a:solidFill>
                <a:latin typeface="MiSans" pitchFamily="34" charset="0"/>
                <a:ea typeface="MiSans" pitchFamily="34" charset="-122"/>
                <a:cs typeface="MiSans" pitchFamily="34" charset="-120"/>
              </a:rPr>
              <a:t>, not memorized.</a:t>
            </a:r>
            <a:endParaRPr lang="en-US" sz="1600" dirty="0"/>
          </a:p>
        </p:txBody>
      </p:sp>
      <p:sp>
        <p:nvSpPr>
          <p:cNvPr id="13" name="Shape 10"/>
          <p:cNvSpPr/>
          <p:nvPr/>
        </p:nvSpPr>
        <p:spPr>
          <a:xfrm>
            <a:off x="254000" y="4394200"/>
            <a:ext cx="11684000" cy="609600"/>
          </a:xfrm>
          <a:custGeom>
            <a:avLst/>
            <a:gdLst/>
            <a:ahLst/>
            <a:cxnLst/>
            <a:rect l="l" t="t" r="r" b="b"/>
            <a:pathLst>
              <a:path w="11684000" h="609600">
                <a:moveTo>
                  <a:pt x="101602" y="0"/>
                </a:moveTo>
                <a:lnTo>
                  <a:pt x="11582398" y="0"/>
                </a:lnTo>
                <a:cubicBezTo>
                  <a:pt x="11638511" y="0"/>
                  <a:pt x="11684000" y="45489"/>
                  <a:pt x="11684000" y="101602"/>
                </a:cubicBezTo>
                <a:lnTo>
                  <a:pt x="11684000" y="507998"/>
                </a:lnTo>
                <a:cubicBezTo>
                  <a:pt x="11684000" y="564111"/>
                  <a:pt x="11638511" y="609600"/>
                  <a:pt x="11582398" y="609600"/>
                </a:cubicBezTo>
                <a:lnTo>
                  <a:pt x="101602" y="609600"/>
                </a:lnTo>
                <a:cubicBezTo>
                  <a:pt x="45489" y="609600"/>
                  <a:pt x="0" y="564111"/>
                  <a:pt x="0" y="507998"/>
                </a:cubicBezTo>
                <a:lnTo>
                  <a:pt x="0" y="101602"/>
                </a:lnTo>
                <a:cubicBezTo>
                  <a:pt x="0" y="45526"/>
                  <a:pt x="45526" y="0"/>
                  <a:pt x="101602" y="0"/>
                </a:cubicBezTo>
                <a:close/>
              </a:path>
            </a:pathLst>
          </a:custGeom>
          <a:solidFill>
            <a:srgbClr val="0093B2">
              <a:alpha val="10196"/>
            </a:srgbClr>
          </a:solidFill>
          <a:ln/>
        </p:spPr>
      </p:sp>
      <p:sp>
        <p:nvSpPr>
          <p:cNvPr id="14" name="Shape 11"/>
          <p:cNvSpPr/>
          <p:nvPr/>
        </p:nvSpPr>
        <p:spPr>
          <a:xfrm>
            <a:off x="539750" y="4546600"/>
            <a:ext cx="342900" cy="304800"/>
          </a:xfrm>
          <a:custGeom>
            <a:avLst/>
            <a:gdLst/>
            <a:ahLst/>
            <a:cxnLst/>
            <a:rect l="l" t="t" r="r" b="b"/>
            <a:pathLst>
              <a:path w="342900" h="304800">
                <a:moveTo>
                  <a:pt x="228600" y="85725"/>
                </a:moveTo>
                <a:cubicBezTo>
                  <a:pt x="228600" y="143589"/>
                  <a:pt x="177403" y="190500"/>
                  <a:pt x="114300" y="190500"/>
                </a:cubicBezTo>
                <a:cubicBezTo>
                  <a:pt x="98405" y="190500"/>
                  <a:pt x="83284" y="187523"/>
                  <a:pt x="69533" y="182166"/>
                </a:cubicBezTo>
                <a:lnTo>
                  <a:pt x="20955" y="207883"/>
                </a:lnTo>
                <a:cubicBezTo>
                  <a:pt x="15419" y="210800"/>
                  <a:pt x="8632" y="209788"/>
                  <a:pt x="4167" y="205383"/>
                </a:cubicBezTo>
                <a:cubicBezTo>
                  <a:pt x="-298" y="200978"/>
                  <a:pt x="-1310" y="194131"/>
                  <a:pt x="1667" y="188595"/>
                </a:cubicBezTo>
                <a:lnTo>
                  <a:pt x="22860" y="148590"/>
                </a:lnTo>
                <a:cubicBezTo>
                  <a:pt x="8513" y="131088"/>
                  <a:pt x="0" y="109299"/>
                  <a:pt x="0" y="85725"/>
                </a:cubicBezTo>
                <a:cubicBezTo>
                  <a:pt x="0" y="27861"/>
                  <a:pt x="51197" y="-19050"/>
                  <a:pt x="114300" y="-19050"/>
                </a:cubicBezTo>
                <a:cubicBezTo>
                  <a:pt x="177403" y="-19050"/>
                  <a:pt x="228600" y="27861"/>
                  <a:pt x="228600" y="85725"/>
                </a:cubicBezTo>
                <a:close/>
                <a:moveTo>
                  <a:pt x="228600" y="304800"/>
                </a:moveTo>
                <a:cubicBezTo>
                  <a:pt x="172581" y="304800"/>
                  <a:pt x="125968" y="267831"/>
                  <a:pt x="116205" y="219075"/>
                </a:cubicBezTo>
                <a:cubicBezTo>
                  <a:pt x="187643" y="218182"/>
                  <a:pt x="249734" y="167342"/>
                  <a:pt x="256580" y="98405"/>
                </a:cubicBezTo>
                <a:cubicBezTo>
                  <a:pt x="306169" y="109835"/>
                  <a:pt x="342900" y="150971"/>
                  <a:pt x="342900" y="200025"/>
                </a:cubicBezTo>
                <a:cubicBezTo>
                  <a:pt x="342900" y="223599"/>
                  <a:pt x="334387" y="245388"/>
                  <a:pt x="320040" y="262890"/>
                </a:cubicBezTo>
                <a:lnTo>
                  <a:pt x="341233" y="302895"/>
                </a:lnTo>
                <a:cubicBezTo>
                  <a:pt x="344150" y="308431"/>
                  <a:pt x="343138" y="315218"/>
                  <a:pt x="338733" y="319683"/>
                </a:cubicBezTo>
                <a:cubicBezTo>
                  <a:pt x="334328" y="324148"/>
                  <a:pt x="327481" y="325160"/>
                  <a:pt x="321945" y="322183"/>
                </a:cubicBezTo>
                <a:lnTo>
                  <a:pt x="273368" y="296466"/>
                </a:lnTo>
                <a:cubicBezTo>
                  <a:pt x="259616" y="301823"/>
                  <a:pt x="244495" y="304800"/>
                  <a:pt x="228600" y="304800"/>
                </a:cubicBezTo>
                <a:close/>
              </a:path>
            </a:pathLst>
          </a:custGeom>
          <a:solidFill>
            <a:srgbClr val="0093B2"/>
          </a:solidFill>
          <a:ln/>
        </p:spPr>
      </p:sp>
      <p:sp>
        <p:nvSpPr>
          <p:cNvPr id="15" name="Text 12"/>
          <p:cNvSpPr/>
          <p:nvPr/>
        </p:nvSpPr>
        <p:spPr>
          <a:xfrm>
            <a:off x="1168400" y="4546600"/>
            <a:ext cx="60706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Clear </a:t>
            </a:r>
            <a:r>
              <a:rPr lang="en-US" sz="1600" b="1" dirty="0">
                <a:solidFill>
                  <a:srgbClr val="3A4F5C"/>
                </a:solidFill>
                <a:latin typeface="MiSans" pitchFamily="34" charset="0"/>
                <a:ea typeface="MiSans" pitchFamily="34" charset="-122"/>
                <a:cs typeface="MiSans" pitchFamily="34" charset="-120"/>
              </a:rPr>
              <a:t>communication of process</a:t>
            </a:r>
            <a:r>
              <a:rPr lang="en-US" sz="1600" dirty="0">
                <a:solidFill>
                  <a:srgbClr val="3A4F5C"/>
                </a:solidFill>
                <a:latin typeface="MiSans" pitchFamily="34" charset="0"/>
                <a:ea typeface="MiSans" pitchFamily="34" charset="-122"/>
                <a:cs typeface="MiSans" pitchFamily="34" charset="-120"/>
              </a:rPr>
              <a:t> builds trust and understanding.</a:t>
            </a:r>
            <a:endParaRPr lang="en-US" sz="1600" dirty="0"/>
          </a:p>
        </p:txBody>
      </p:sp>
      <p:sp>
        <p:nvSpPr>
          <p:cNvPr id="16" name="Shape 13"/>
          <p:cNvSpPr/>
          <p:nvPr/>
        </p:nvSpPr>
        <p:spPr>
          <a:xfrm>
            <a:off x="254000" y="5207000"/>
            <a:ext cx="11684000" cy="609600"/>
          </a:xfrm>
          <a:custGeom>
            <a:avLst/>
            <a:gdLst/>
            <a:ahLst/>
            <a:cxnLst/>
            <a:rect l="l" t="t" r="r" b="b"/>
            <a:pathLst>
              <a:path w="11684000" h="609600">
                <a:moveTo>
                  <a:pt x="101602" y="0"/>
                </a:moveTo>
                <a:lnTo>
                  <a:pt x="11582398" y="0"/>
                </a:lnTo>
                <a:cubicBezTo>
                  <a:pt x="11638511" y="0"/>
                  <a:pt x="11684000" y="45489"/>
                  <a:pt x="11684000" y="101602"/>
                </a:cubicBezTo>
                <a:lnTo>
                  <a:pt x="11684000" y="507998"/>
                </a:lnTo>
                <a:cubicBezTo>
                  <a:pt x="11684000" y="564111"/>
                  <a:pt x="11638511" y="609600"/>
                  <a:pt x="11582398" y="609600"/>
                </a:cubicBezTo>
                <a:lnTo>
                  <a:pt x="101602" y="609600"/>
                </a:lnTo>
                <a:cubicBezTo>
                  <a:pt x="45489" y="609600"/>
                  <a:pt x="0" y="564111"/>
                  <a:pt x="0" y="507998"/>
                </a:cubicBezTo>
                <a:lnTo>
                  <a:pt x="0" y="101602"/>
                </a:lnTo>
                <a:cubicBezTo>
                  <a:pt x="0" y="45526"/>
                  <a:pt x="45526" y="0"/>
                  <a:pt x="101602" y="0"/>
                </a:cubicBezTo>
                <a:close/>
              </a:path>
            </a:pathLst>
          </a:custGeom>
          <a:solidFill>
            <a:srgbClr val="28A8C4">
              <a:alpha val="10196"/>
            </a:srgbClr>
          </a:solidFill>
          <a:ln/>
        </p:spPr>
      </p:sp>
      <p:sp>
        <p:nvSpPr>
          <p:cNvPr id="17" name="Shape 14"/>
          <p:cNvSpPr/>
          <p:nvPr/>
        </p:nvSpPr>
        <p:spPr>
          <a:xfrm>
            <a:off x="558800" y="5359400"/>
            <a:ext cx="304800" cy="304800"/>
          </a:xfrm>
          <a:custGeom>
            <a:avLst/>
            <a:gdLst/>
            <a:ahLst/>
            <a:cxnLst/>
            <a:rect l="l" t="t" r="r" b="b"/>
            <a:pathLst>
              <a:path w="304800" h="304800">
                <a:moveTo>
                  <a:pt x="304800" y="19050"/>
                </a:moveTo>
                <a:cubicBezTo>
                  <a:pt x="304800" y="83403"/>
                  <a:pt x="259199" y="137100"/>
                  <a:pt x="198596" y="149662"/>
                </a:cubicBezTo>
                <a:cubicBezTo>
                  <a:pt x="193893" y="115074"/>
                  <a:pt x="178356" y="83939"/>
                  <a:pt x="155436" y="59829"/>
                </a:cubicBezTo>
                <a:cubicBezTo>
                  <a:pt x="179308" y="23813"/>
                  <a:pt x="220206" y="0"/>
                  <a:pt x="266700" y="0"/>
                </a:cubicBezTo>
                <a:lnTo>
                  <a:pt x="285750" y="0"/>
                </a:lnTo>
                <a:cubicBezTo>
                  <a:pt x="296287" y="0"/>
                  <a:pt x="304800" y="8513"/>
                  <a:pt x="304800" y="19050"/>
                </a:cubicBezTo>
                <a:close/>
                <a:moveTo>
                  <a:pt x="0" y="57150"/>
                </a:moveTo>
                <a:cubicBezTo>
                  <a:pt x="0" y="46613"/>
                  <a:pt x="8513" y="38100"/>
                  <a:pt x="19050" y="38100"/>
                </a:cubicBezTo>
                <a:lnTo>
                  <a:pt x="38100" y="38100"/>
                </a:lnTo>
                <a:cubicBezTo>
                  <a:pt x="111740" y="38100"/>
                  <a:pt x="171450" y="97810"/>
                  <a:pt x="171450" y="171450"/>
                </a:cubicBezTo>
                <a:lnTo>
                  <a:pt x="171450" y="285750"/>
                </a:lnTo>
                <a:cubicBezTo>
                  <a:pt x="171450" y="296287"/>
                  <a:pt x="162937" y="304800"/>
                  <a:pt x="152400" y="304800"/>
                </a:cubicBezTo>
                <a:cubicBezTo>
                  <a:pt x="141863" y="304800"/>
                  <a:pt x="133350" y="296287"/>
                  <a:pt x="133350" y="285750"/>
                </a:cubicBezTo>
                <a:lnTo>
                  <a:pt x="133350" y="190500"/>
                </a:lnTo>
                <a:cubicBezTo>
                  <a:pt x="59710" y="190500"/>
                  <a:pt x="0" y="130790"/>
                  <a:pt x="0" y="57150"/>
                </a:cubicBezTo>
                <a:close/>
              </a:path>
            </a:pathLst>
          </a:custGeom>
          <a:solidFill>
            <a:srgbClr val="28A8C4"/>
          </a:solidFill>
          <a:ln/>
        </p:spPr>
      </p:sp>
      <p:sp>
        <p:nvSpPr>
          <p:cNvPr id="18" name="Text 15"/>
          <p:cNvSpPr/>
          <p:nvPr/>
        </p:nvSpPr>
        <p:spPr>
          <a:xfrm>
            <a:off x="1168400" y="5359400"/>
            <a:ext cx="7366000" cy="3048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Responsible experimentation today shapes </a:t>
            </a:r>
            <a:r>
              <a:rPr lang="en-US" sz="1600" b="1" dirty="0">
                <a:solidFill>
                  <a:srgbClr val="3A4F5C"/>
                </a:solidFill>
                <a:latin typeface="MiSans" pitchFamily="34" charset="0"/>
                <a:ea typeface="MiSans" pitchFamily="34" charset="-122"/>
                <a:cs typeface="MiSans" pitchFamily="34" charset="-120"/>
              </a:rPr>
              <a:t>inclusive, sustainable AI</a:t>
            </a:r>
            <a:r>
              <a:rPr lang="en-US" sz="1600" dirty="0">
                <a:solidFill>
                  <a:srgbClr val="3A4F5C"/>
                </a:solidFill>
                <a:latin typeface="MiSans" pitchFamily="34" charset="0"/>
                <a:ea typeface="MiSans" pitchFamily="34" charset="-122"/>
                <a:cs typeface="MiSans" pitchFamily="34" charset="-120"/>
              </a:rPr>
              <a:t> tomorrow.</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254000" y="1168400"/>
            <a:ext cx="5664200" cy="1016000"/>
          </a:xfrm>
          <a:prstGeom prst="rect">
            <a:avLst/>
          </a:prstGeom>
          <a:noFill/>
          <a:ln/>
        </p:spPr>
        <p:txBody>
          <a:bodyPr wrap="square" lIns="0" tIns="0" rIns="0" bIns="0" rtlCol="0" anchor="ctr"/>
          <a:lstStyle/>
          <a:p>
            <a:pPr>
              <a:lnSpc>
                <a:spcPct val="90000"/>
              </a:lnSpc>
            </a:pPr>
            <a:r>
              <a:rPr lang="en-US" sz="3600" b="1" dirty="0">
                <a:solidFill>
                  <a:srgbClr val="0093B2"/>
                </a:solidFill>
                <a:latin typeface="Noto Sans SC" pitchFamily="34" charset="0"/>
                <a:ea typeface="Noto Sans SC" pitchFamily="34" charset="-122"/>
                <a:cs typeface="Noto Sans SC" pitchFamily="34" charset="-120"/>
              </a:rPr>
              <a:t>Competency Achievement Map</a:t>
            </a:r>
            <a:endParaRPr lang="en-US" sz="1600" dirty="0"/>
          </a:p>
        </p:txBody>
      </p:sp>
      <p:sp>
        <p:nvSpPr>
          <p:cNvPr id="4" name="Text 1"/>
          <p:cNvSpPr/>
          <p:nvPr/>
        </p:nvSpPr>
        <p:spPr>
          <a:xfrm>
            <a:off x="254000" y="2387600"/>
            <a:ext cx="5537200" cy="609600"/>
          </a:xfrm>
          <a:prstGeom prst="rect">
            <a:avLst/>
          </a:prstGeom>
          <a:noFill/>
          <a:ln/>
        </p:spPr>
        <p:txBody>
          <a:bodyPr wrap="square" lIns="0" tIns="0" rIns="0" bIns="0" rtlCol="0" anchor="ctr"/>
          <a:lstStyle/>
          <a:p>
            <a:pPr>
              <a:lnSpc>
                <a:spcPct val="130000"/>
              </a:lnSpc>
            </a:pPr>
            <a:r>
              <a:rPr lang="en-US" sz="1600" dirty="0">
                <a:solidFill>
                  <a:srgbClr val="3A4F5C"/>
                </a:solidFill>
                <a:latin typeface="MiSans" pitchFamily="34" charset="0"/>
                <a:ea typeface="MiSans" pitchFamily="34" charset="-122"/>
                <a:cs typeface="MiSans" pitchFamily="34" charset="-120"/>
              </a:rPr>
              <a:t>You can now innovate across disciplines while safeguarding human values, compliance, and societal wellbeing.</a:t>
            </a:r>
            <a:endParaRPr lang="en-US" sz="1600" dirty="0"/>
          </a:p>
        </p:txBody>
      </p:sp>
      <p:sp>
        <p:nvSpPr>
          <p:cNvPr id="5" name="Shape 2"/>
          <p:cNvSpPr/>
          <p:nvPr/>
        </p:nvSpPr>
        <p:spPr>
          <a:xfrm>
            <a:off x="330200" y="3352800"/>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168870" y="105519"/>
                </a:moveTo>
                <a:lnTo>
                  <a:pt x="129183" y="169019"/>
                </a:lnTo>
                <a:cubicBezTo>
                  <a:pt x="127099" y="172343"/>
                  <a:pt x="123527" y="174427"/>
                  <a:pt x="119608" y="174625"/>
                </a:cubicBezTo>
                <a:cubicBezTo>
                  <a:pt x="115689" y="174823"/>
                  <a:pt x="111919" y="173038"/>
                  <a:pt x="109587" y="169863"/>
                </a:cubicBezTo>
                <a:lnTo>
                  <a:pt x="85775" y="138113"/>
                </a:lnTo>
                <a:cubicBezTo>
                  <a:pt x="81806" y="132854"/>
                  <a:pt x="82897" y="125413"/>
                  <a:pt x="88156" y="121444"/>
                </a:cubicBezTo>
                <a:cubicBezTo>
                  <a:pt x="93414" y="117475"/>
                  <a:pt x="100856" y="118566"/>
                  <a:pt x="104825" y="123825"/>
                </a:cubicBezTo>
                <a:lnTo>
                  <a:pt x="118219" y="141684"/>
                </a:lnTo>
                <a:lnTo>
                  <a:pt x="148679" y="92918"/>
                </a:lnTo>
                <a:cubicBezTo>
                  <a:pt x="152152" y="87362"/>
                  <a:pt x="159494" y="85626"/>
                  <a:pt x="165100" y="89148"/>
                </a:cubicBezTo>
                <a:cubicBezTo>
                  <a:pt x="170706" y="92670"/>
                  <a:pt x="172393" y="99963"/>
                  <a:pt x="168870" y="105569"/>
                </a:cubicBezTo>
                <a:close/>
              </a:path>
            </a:pathLst>
          </a:custGeom>
          <a:solidFill>
            <a:srgbClr val="28A8C4"/>
          </a:solidFill>
          <a:ln/>
        </p:spPr>
      </p:sp>
      <p:sp>
        <p:nvSpPr>
          <p:cNvPr id="6" name="Text 3"/>
          <p:cNvSpPr/>
          <p:nvPr/>
        </p:nvSpPr>
        <p:spPr>
          <a:xfrm>
            <a:off x="812800" y="3302000"/>
            <a:ext cx="2908300" cy="355600"/>
          </a:xfrm>
          <a:prstGeom prst="rect">
            <a:avLst/>
          </a:prstGeom>
          <a:noFill/>
          <a:ln/>
        </p:spPr>
        <p:txBody>
          <a:bodyPr wrap="square" lIns="0" tIns="0" rIns="0" bIns="0" rtlCol="0" anchor="ctr"/>
          <a:lstStyle/>
          <a:p>
            <a:pPr>
              <a:lnSpc>
                <a:spcPct val="130000"/>
              </a:lnSpc>
            </a:pPr>
            <a:r>
              <a:rPr lang="en-US" sz="1800" dirty="0">
                <a:solidFill>
                  <a:srgbClr val="3A4F5C"/>
                </a:solidFill>
                <a:latin typeface="MiSans" pitchFamily="34" charset="0"/>
                <a:ea typeface="MiSans" pitchFamily="34" charset="-122"/>
                <a:cs typeface="MiSans" pitchFamily="34" charset="-120"/>
              </a:rPr>
              <a:t>Design purposeful prompts.</a:t>
            </a:r>
            <a:endParaRPr lang="en-US" sz="1600" dirty="0"/>
          </a:p>
        </p:txBody>
      </p:sp>
      <p:sp>
        <p:nvSpPr>
          <p:cNvPr id="7" name="Shape 4"/>
          <p:cNvSpPr/>
          <p:nvPr/>
        </p:nvSpPr>
        <p:spPr>
          <a:xfrm>
            <a:off x="330200" y="3860800"/>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168870" y="105519"/>
                </a:moveTo>
                <a:lnTo>
                  <a:pt x="129183" y="169019"/>
                </a:lnTo>
                <a:cubicBezTo>
                  <a:pt x="127099" y="172343"/>
                  <a:pt x="123527" y="174427"/>
                  <a:pt x="119608" y="174625"/>
                </a:cubicBezTo>
                <a:cubicBezTo>
                  <a:pt x="115689" y="174823"/>
                  <a:pt x="111919" y="173038"/>
                  <a:pt x="109587" y="169863"/>
                </a:cubicBezTo>
                <a:lnTo>
                  <a:pt x="85775" y="138113"/>
                </a:lnTo>
                <a:cubicBezTo>
                  <a:pt x="81806" y="132854"/>
                  <a:pt x="82897" y="125413"/>
                  <a:pt x="88156" y="121444"/>
                </a:cubicBezTo>
                <a:cubicBezTo>
                  <a:pt x="93414" y="117475"/>
                  <a:pt x="100856" y="118566"/>
                  <a:pt x="104825" y="123825"/>
                </a:cubicBezTo>
                <a:lnTo>
                  <a:pt x="118219" y="141684"/>
                </a:lnTo>
                <a:lnTo>
                  <a:pt x="148679" y="92918"/>
                </a:lnTo>
                <a:cubicBezTo>
                  <a:pt x="152152" y="87362"/>
                  <a:pt x="159494" y="85626"/>
                  <a:pt x="165100" y="89148"/>
                </a:cubicBezTo>
                <a:cubicBezTo>
                  <a:pt x="170706" y="92670"/>
                  <a:pt x="172393" y="99963"/>
                  <a:pt x="168870" y="105569"/>
                </a:cubicBezTo>
                <a:close/>
              </a:path>
            </a:pathLst>
          </a:custGeom>
          <a:solidFill>
            <a:srgbClr val="28A8C4"/>
          </a:solidFill>
          <a:ln/>
        </p:spPr>
      </p:sp>
      <p:sp>
        <p:nvSpPr>
          <p:cNvPr id="8" name="Text 5"/>
          <p:cNvSpPr/>
          <p:nvPr/>
        </p:nvSpPr>
        <p:spPr>
          <a:xfrm>
            <a:off x="812800" y="3810000"/>
            <a:ext cx="2578100" cy="355600"/>
          </a:xfrm>
          <a:prstGeom prst="rect">
            <a:avLst/>
          </a:prstGeom>
          <a:noFill/>
          <a:ln/>
        </p:spPr>
        <p:txBody>
          <a:bodyPr wrap="square" lIns="0" tIns="0" rIns="0" bIns="0" rtlCol="0" anchor="ctr"/>
          <a:lstStyle/>
          <a:p>
            <a:pPr>
              <a:lnSpc>
                <a:spcPct val="130000"/>
              </a:lnSpc>
            </a:pPr>
            <a:r>
              <a:rPr lang="en-US" sz="1800" dirty="0">
                <a:solidFill>
                  <a:srgbClr val="3A4F5C"/>
                </a:solidFill>
                <a:latin typeface="MiSans" pitchFamily="34" charset="0"/>
                <a:ea typeface="MiSans" pitchFamily="34" charset="-122"/>
                <a:cs typeface="MiSans" pitchFamily="34" charset="-120"/>
              </a:rPr>
              <a:t>Integrate AI responsibly.</a:t>
            </a:r>
            <a:endParaRPr lang="en-US" sz="1600" dirty="0"/>
          </a:p>
        </p:txBody>
      </p:sp>
      <p:sp>
        <p:nvSpPr>
          <p:cNvPr id="9" name="Shape 6"/>
          <p:cNvSpPr/>
          <p:nvPr/>
        </p:nvSpPr>
        <p:spPr>
          <a:xfrm>
            <a:off x="330200" y="4368800"/>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168870" y="105519"/>
                </a:moveTo>
                <a:lnTo>
                  <a:pt x="129183" y="169019"/>
                </a:lnTo>
                <a:cubicBezTo>
                  <a:pt x="127099" y="172343"/>
                  <a:pt x="123527" y="174427"/>
                  <a:pt x="119608" y="174625"/>
                </a:cubicBezTo>
                <a:cubicBezTo>
                  <a:pt x="115689" y="174823"/>
                  <a:pt x="111919" y="173038"/>
                  <a:pt x="109587" y="169863"/>
                </a:cubicBezTo>
                <a:lnTo>
                  <a:pt x="85775" y="138113"/>
                </a:lnTo>
                <a:cubicBezTo>
                  <a:pt x="81806" y="132854"/>
                  <a:pt x="82897" y="125413"/>
                  <a:pt x="88156" y="121444"/>
                </a:cubicBezTo>
                <a:cubicBezTo>
                  <a:pt x="93414" y="117475"/>
                  <a:pt x="100856" y="118566"/>
                  <a:pt x="104825" y="123825"/>
                </a:cubicBezTo>
                <a:lnTo>
                  <a:pt x="118219" y="141684"/>
                </a:lnTo>
                <a:lnTo>
                  <a:pt x="148679" y="92918"/>
                </a:lnTo>
                <a:cubicBezTo>
                  <a:pt x="152152" y="87362"/>
                  <a:pt x="159494" y="85626"/>
                  <a:pt x="165100" y="89148"/>
                </a:cubicBezTo>
                <a:cubicBezTo>
                  <a:pt x="170706" y="92670"/>
                  <a:pt x="172393" y="99963"/>
                  <a:pt x="168870" y="105569"/>
                </a:cubicBezTo>
                <a:close/>
              </a:path>
            </a:pathLst>
          </a:custGeom>
          <a:solidFill>
            <a:srgbClr val="28A8C4"/>
          </a:solidFill>
          <a:ln/>
        </p:spPr>
      </p:sp>
      <p:sp>
        <p:nvSpPr>
          <p:cNvPr id="10" name="Text 7"/>
          <p:cNvSpPr/>
          <p:nvPr/>
        </p:nvSpPr>
        <p:spPr>
          <a:xfrm>
            <a:off x="812800" y="4318000"/>
            <a:ext cx="2641600" cy="355600"/>
          </a:xfrm>
          <a:prstGeom prst="rect">
            <a:avLst/>
          </a:prstGeom>
          <a:noFill/>
          <a:ln/>
        </p:spPr>
        <p:txBody>
          <a:bodyPr wrap="square" lIns="0" tIns="0" rIns="0" bIns="0" rtlCol="0" anchor="ctr"/>
          <a:lstStyle/>
          <a:p>
            <a:pPr>
              <a:lnSpc>
                <a:spcPct val="130000"/>
              </a:lnSpc>
            </a:pPr>
            <a:r>
              <a:rPr lang="en-US" sz="1800" dirty="0">
                <a:solidFill>
                  <a:srgbClr val="3A4F5C"/>
                </a:solidFill>
                <a:latin typeface="MiSans" pitchFamily="34" charset="0"/>
                <a:ea typeface="MiSans" pitchFamily="34" charset="-122"/>
                <a:cs typeface="MiSans" pitchFamily="34" charset="-120"/>
              </a:rPr>
              <a:t>Critique outputs for risks.</a:t>
            </a:r>
            <a:endParaRPr lang="en-US" sz="1600" dirty="0"/>
          </a:p>
        </p:txBody>
      </p:sp>
      <p:sp>
        <p:nvSpPr>
          <p:cNvPr id="11" name="Shape 8"/>
          <p:cNvSpPr/>
          <p:nvPr/>
        </p:nvSpPr>
        <p:spPr>
          <a:xfrm>
            <a:off x="330200" y="4876800"/>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168870" y="105519"/>
                </a:moveTo>
                <a:lnTo>
                  <a:pt x="129183" y="169019"/>
                </a:lnTo>
                <a:cubicBezTo>
                  <a:pt x="127099" y="172343"/>
                  <a:pt x="123527" y="174427"/>
                  <a:pt x="119608" y="174625"/>
                </a:cubicBezTo>
                <a:cubicBezTo>
                  <a:pt x="115689" y="174823"/>
                  <a:pt x="111919" y="173038"/>
                  <a:pt x="109587" y="169863"/>
                </a:cubicBezTo>
                <a:lnTo>
                  <a:pt x="85775" y="138113"/>
                </a:lnTo>
                <a:cubicBezTo>
                  <a:pt x="81806" y="132854"/>
                  <a:pt x="82897" y="125413"/>
                  <a:pt x="88156" y="121444"/>
                </a:cubicBezTo>
                <a:cubicBezTo>
                  <a:pt x="93414" y="117475"/>
                  <a:pt x="100856" y="118566"/>
                  <a:pt x="104825" y="123825"/>
                </a:cubicBezTo>
                <a:lnTo>
                  <a:pt x="118219" y="141684"/>
                </a:lnTo>
                <a:lnTo>
                  <a:pt x="148679" y="92918"/>
                </a:lnTo>
                <a:cubicBezTo>
                  <a:pt x="152152" y="87362"/>
                  <a:pt x="159494" y="85626"/>
                  <a:pt x="165100" y="89148"/>
                </a:cubicBezTo>
                <a:cubicBezTo>
                  <a:pt x="170706" y="92670"/>
                  <a:pt x="172393" y="99963"/>
                  <a:pt x="168870" y="105569"/>
                </a:cubicBezTo>
                <a:close/>
              </a:path>
            </a:pathLst>
          </a:custGeom>
          <a:solidFill>
            <a:srgbClr val="28A8C4"/>
          </a:solidFill>
          <a:ln/>
        </p:spPr>
      </p:sp>
      <p:sp>
        <p:nvSpPr>
          <p:cNvPr id="12" name="Text 9"/>
          <p:cNvSpPr/>
          <p:nvPr/>
        </p:nvSpPr>
        <p:spPr>
          <a:xfrm>
            <a:off x="812800" y="4826000"/>
            <a:ext cx="2286000" cy="355600"/>
          </a:xfrm>
          <a:prstGeom prst="rect">
            <a:avLst/>
          </a:prstGeom>
          <a:noFill/>
          <a:ln/>
        </p:spPr>
        <p:txBody>
          <a:bodyPr wrap="square" lIns="0" tIns="0" rIns="0" bIns="0" rtlCol="0" anchor="ctr"/>
          <a:lstStyle/>
          <a:p>
            <a:pPr>
              <a:lnSpc>
                <a:spcPct val="130000"/>
              </a:lnSpc>
            </a:pPr>
            <a:r>
              <a:rPr lang="en-US" sz="1800" dirty="0">
                <a:solidFill>
                  <a:srgbClr val="3A4F5C"/>
                </a:solidFill>
                <a:latin typeface="MiSans" pitchFamily="34" charset="0"/>
                <a:ea typeface="MiSans" pitchFamily="34" charset="-122"/>
                <a:cs typeface="MiSans" pitchFamily="34" charset="-120"/>
              </a:rPr>
              <a:t>Iterate with reflection.</a:t>
            </a:r>
            <a:endParaRPr lang="en-US" sz="1600" dirty="0"/>
          </a:p>
        </p:txBody>
      </p:sp>
      <p:sp>
        <p:nvSpPr>
          <p:cNvPr id="13" name="Shape 10"/>
          <p:cNvSpPr/>
          <p:nvPr/>
        </p:nvSpPr>
        <p:spPr>
          <a:xfrm>
            <a:off x="330200" y="5384800"/>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168870" y="105519"/>
                </a:moveTo>
                <a:lnTo>
                  <a:pt x="129183" y="169019"/>
                </a:lnTo>
                <a:cubicBezTo>
                  <a:pt x="127099" y="172343"/>
                  <a:pt x="123527" y="174427"/>
                  <a:pt x="119608" y="174625"/>
                </a:cubicBezTo>
                <a:cubicBezTo>
                  <a:pt x="115689" y="174823"/>
                  <a:pt x="111919" y="173038"/>
                  <a:pt x="109587" y="169863"/>
                </a:cubicBezTo>
                <a:lnTo>
                  <a:pt x="85775" y="138113"/>
                </a:lnTo>
                <a:cubicBezTo>
                  <a:pt x="81806" y="132854"/>
                  <a:pt x="82897" y="125413"/>
                  <a:pt x="88156" y="121444"/>
                </a:cubicBezTo>
                <a:cubicBezTo>
                  <a:pt x="93414" y="117475"/>
                  <a:pt x="100856" y="118566"/>
                  <a:pt x="104825" y="123825"/>
                </a:cubicBezTo>
                <a:lnTo>
                  <a:pt x="118219" y="141684"/>
                </a:lnTo>
                <a:lnTo>
                  <a:pt x="148679" y="92918"/>
                </a:lnTo>
                <a:cubicBezTo>
                  <a:pt x="152152" y="87362"/>
                  <a:pt x="159494" y="85626"/>
                  <a:pt x="165100" y="89148"/>
                </a:cubicBezTo>
                <a:cubicBezTo>
                  <a:pt x="170706" y="92670"/>
                  <a:pt x="172393" y="99963"/>
                  <a:pt x="168870" y="105569"/>
                </a:cubicBezTo>
                <a:close/>
              </a:path>
            </a:pathLst>
          </a:custGeom>
          <a:solidFill>
            <a:srgbClr val="28A8C4"/>
          </a:solidFill>
          <a:ln/>
        </p:spPr>
      </p:sp>
      <p:sp>
        <p:nvSpPr>
          <p:cNvPr id="14" name="Text 11"/>
          <p:cNvSpPr/>
          <p:nvPr/>
        </p:nvSpPr>
        <p:spPr>
          <a:xfrm>
            <a:off x="812800" y="5334000"/>
            <a:ext cx="2692400" cy="355600"/>
          </a:xfrm>
          <a:prstGeom prst="rect">
            <a:avLst/>
          </a:prstGeom>
          <a:noFill/>
          <a:ln/>
        </p:spPr>
        <p:txBody>
          <a:bodyPr wrap="square" lIns="0" tIns="0" rIns="0" bIns="0" rtlCol="0" anchor="ctr"/>
          <a:lstStyle/>
          <a:p>
            <a:pPr>
              <a:lnSpc>
                <a:spcPct val="130000"/>
              </a:lnSpc>
            </a:pPr>
            <a:r>
              <a:rPr lang="en-US" sz="1800" dirty="0">
                <a:solidFill>
                  <a:srgbClr val="3A4F5C"/>
                </a:solidFill>
                <a:latin typeface="MiSans" pitchFamily="34" charset="0"/>
                <a:ea typeface="MiSans" pitchFamily="34" charset="-122"/>
                <a:cs typeface="MiSans" pitchFamily="34" charset="-120"/>
              </a:rPr>
              <a:t>Articulate insights clearly.</a:t>
            </a:r>
            <a:endParaRPr lang="en-US" sz="1600" dirty="0"/>
          </a:p>
        </p:txBody>
      </p:sp>
      <p:pic>
        <p:nvPicPr>
          <p:cNvPr id="15" name="Image 1" descr="https://kimi-web-img.moonshot.cn/img/img.freepik.com/761efec53f9598cf213cd86d38458e82d98f24bb.jpg"/>
          <p:cNvPicPr>
            <a:picLocks noChangeAspect="1"/>
          </p:cNvPicPr>
          <p:nvPr/>
        </p:nvPicPr>
        <p:blipFill>
          <a:blip r:embed="rId4"/>
          <a:srcRect l="2122" r="2122"/>
          <a:stretch/>
        </p:blipFill>
        <p:spPr>
          <a:xfrm>
            <a:off x="6096000" y="1397000"/>
            <a:ext cx="5842000" cy="4064000"/>
          </a:xfrm>
          <a:prstGeom prst="roundRect">
            <a:avLst>
              <a:gd name="adj" fmla="val 3750"/>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139700" y="1117600"/>
            <a:ext cx="11912600" cy="508000"/>
          </a:xfrm>
          <a:prstGeom prst="rect">
            <a:avLst/>
          </a:prstGeom>
          <a:noFill/>
          <a:ln/>
        </p:spPr>
        <p:txBody>
          <a:bodyPr wrap="square" lIns="0" tIns="0" rIns="0" bIns="0" rtlCol="0" anchor="ctr"/>
          <a:lstStyle/>
          <a:p>
            <a:pPr algn="ctr">
              <a:lnSpc>
                <a:spcPct val="90000"/>
              </a:lnSpc>
            </a:pPr>
            <a:r>
              <a:rPr lang="en-US" sz="3600" b="1" dirty="0">
                <a:solidFill>
                  <a:srgbClr val="0093B2"/>
                </a:solidFill>
                <a:latin typeface="Noto Sans SC" pitchFamily="34" charset="0"/>
                <a:ea typeface="Noto Sans SC" pitchFamily="34" charset="-122"/>
                <a:cs typeface="Noto Sans SC" pitchFamily="34" charset="-120"/>
              </a:rPr>
              <a:t>From Project to Portfolio</a:t>
            </a:r>
            <a:endParaRPr lang="en-US" sz="1600" dirty="0"/>
          </a:p>
        </p:txBody>
      </p:sp>
      <p:sp>
        <p:nvSpPr>
          <p:cNvPr id="4" name="Text 1"/>
          <p:cNvSpPr/>
          <p:nvPr/>
        </p:nvSpPr>
        <p:spPr>
          <a:xfrm>
            <a:off x="1168400" y="2032000"/>
            <a:ext cx="9855200" cy="609600"/>
          </a:xfrm>
          <a:prstGeom prst="rect">
            <a:avLst/>
          </a:prstGeom>
          <a:noFill/>
          <a:ln/>
        </p:spPr>
        <p:txBody>
          <a:bodyPr wrap="square" lIns="0" tIns="0" rIns="0" bIns="0" rtlCol="0" anchor="ctr"/>
          <a:lstStyle/>
          <a:p>
            <a:pPr algn="ctr">
              <a:lnSpc>
                <a:spcPct val="130000"/>
              </a:lnSpc>
            </a:pPr>
            <a:r>
              <a:rPr lang="en-US" sz="1600" dirty="0">
                <a:solidFill>
                  <a:srgbClr val="3A4F5C"/>
                </a:solidFill>
                <a:latin typeface="MiSans" pitchFamily="34" charset="0"/>
                <a:ea typeface="MiSans" pitchFamily="34" charset="-122"/>
                <a:cs typeface="MiSans" pitchFamily="34" charset="-120"/>
              </a:rPr>
              <a:t>Package your work into a shareable portfolio piece. This curated evidence validates your readiness for contexts where human-centered AI fluency is the decisive edge.</a:t>
            </a:r>
            <a:endParaRPr lang="en-US" sz="1600" dirty="0"/>
          </a:p>
        </p:txBody>
      </p:sp>
      <p:sp>
        <p:nvSpPr>
          <p:cNvPr id="5" name="Shape 2"/>
          <p:cNvSpPr/>
          <p:nvPr/>
        </p:nvSpPr>
        <p:spPr>
          <a:xfrm>
            <a:off x="2165350" y="3048000"/>
            <a:ext cx="1422400" cy="1041400"/>
          </a:xfrm>
          <a:custGeom>
            <a:avLst/>
            <a:gdLst/>
            <a:ahLst/>
            <a:cxnLst/>
            <a:rect l="l" t="t" r="r" b="b"/>
            <a:pathLst>
              <a:path w="1422400" h="1041400">
                <a:moveTo>
                  <a:pt x="101599" y="0"/>
                </a:moveTo>
                <a:lnTo>
                  <a:pt x="1320801" y="0"/>
                </a:lnTo>
                <a:cubicBezTo>
                  <a:pt x="1376913" y="0"/>
                  <a:pt x="1422400" y="45487"/>
                  <a:pt x="1422400" y="101599"/>
                </a:cubicBezTo>
                <a:lnTo>
                  <a:pt x="1422400" y="939801"/>
                </a:lnTo>
                <a:cubicBezTo>
                  <a:pt x="1422400" y="995913"/>
                  <a:pt x="1376913" y="1041400"/>
                  <a:pt x="1320801" y="1041400"/>
                </a:cubicBezTo>
                <a:lnTo>
                  <a:pt x="101599" y="1041400"/>
                </a:lnTo>
                <a:cubicBezTo>
                  <a:pt x="45487" y="1041400"/>
                  <a:pt x="0" y="995913"/>
                  <a:pt x="0" y="939801"/>
                </a:cubicBezTo>
                <a:lnTo>
                  <a:pt x="0" y="101599"/>
                </a:lnTo>
                <a:cubicBezTo>
                  <a:pt x="0" y="45525"/>
                  <a:pt x="45525" y="0"/>
                  <a:pt x="101599" y="0"/>
                </a:cubicBezTo>
                <a:close/>
              </a:path>
            </a:pathLst>
          </a:custGeom>
          <a:solidFill>
            <a:srgbClr val="0093B2">
              <a:alpha val="10196"/>
            </a:srgbClr>
          </a:solidFill>
          <a:ln/>
        </p:spPr>
      </p:sp>
      <p:sp>
        <p:nvSpPr>
          <p:cNvPr id="6" name="Shape 3"/>
          <p:cNvSpPr/>
          <p:nvPr/>
        </p:nvSpPr>
        <p:spPr>
          <a:xfrm>
            <a:off x="2736850" y="3200400"/>
            <a:ext cx="285750" cy="381000"/>
          </a:xfrm>
          <a:custGeom>
            <a:avLst/>
            <a:gdLst/>
            <a:ahLst/>
            <a:cxnLst/>
            <a:rect l="l" t="t" r="r" b="b"/>
            <a:pathLst>
              <a:path w="285750" h="381000">
                <a:moveTo>
                  <a:pt x="0" y="47625"/>
                </a:moveTo>
                <a:cubicBezTo>
                  <a:pt x="0" y="21357"/>
                  <a:pt x="21357" y="0"/>
                  <a:pt x="47625" y="0"/>
                </a:cubicBezTo>
                <a:lnTo>
                  <a:pt x="158874" y="0"/>
                </a:lnTo>
                <a:cubicBezTo>
                  <a:pt x="171524" y="0"/>
                  <a:pt x="183654" y="4986"/>
                  <a:pt x="192584" y="13915"/>
                </a:cubicBezTo>
                <a:lnTo>
                  <a:pt x="271835" y="93241"/>
                </a:lnTo>
                <a:cubicBezTo>
                  <a:pt x="280764" y="102171"/>
                  <a:pt x="285750" y="114300"/>
                  <a:pt x="285750" y="126950"/>
                </a:cubicBezTo>
                <a:lnTo>
                  <a:pt x="285750" y="333375"/>
                </a:lnTo>
                <a:cubicBezTo>
                  <a:pt x="285750" y="359643"/>
                  <a:pt x="264393" y="381000"/>
                  <a:pt x="238125" y="381000"/>
                </a:cubicBezTo>
                <a:lnTo>
                  <a:pt x="47625" y="381000"/>
                </a:lnTo>
                <a:cubicBezTo>
                  <a:pt x="21357" y="381000"/>
                  <a:pt x="0" y="359643"/>
                  <a:pt x="0" y="333375"/>
                </a:cubicBezTo>
                <a:lnTo>
                  <a:pt x="0" y="47625"/>
                </a:lnTo>
                <a:close/>
                <a:moveTo>
                  <a:pt x="154781" y="43532"/>
                </a:moveTo>
                <a:lnTo>
                  <a:pt x="154781" y="113109"/>
                </a:lnTo>
                <a:cubicBezTo>
                  <a:pt x="154781" y="123006"/>
                  <a:pt x="162744" y="130969"/>
                  <a:pt x="172641" y="130969"/>
                </a:cubicBezTo>
                <a:lnTo>
                  <a:pt x="242218" y="130969"/>
                </a:lnTo>
                <a:lnTo>
                  <a:pt x="154781" y="43532"/>
                </a:lnTo>
                <a:close/>
                <a:moveTo>
                  <a:pt x="65484" y="47625"/>
                </a:moveTo>
                <a:cubicBezTo>
                  <a:pt x="55587" y="47625"/>
                  <a:pt x="47625" y="55587"/>
                  <a:pt x="47625" y="65484"/>
                </a:cubicBezTo>
                <a:cubicBezTo>
                  <a:pt x="47625" y="75381"/>
                  <a:pt x="55587" y="83344"/>
                  <a:pt x="65484" y="83344"/>
                </a:cubicBezTo>
                <a:lnTo>
                  <a:pt x="101203" y="83344"/>
                </a:lnTo>
                <a:cubicBezTo>
                  <a:pt x="111100" y="83344"/>
                  <a:pt x="119063" y="75381"/>
                  <a:pt x="119063" y="65484"/>
                </a:cubicBezTo>
                <a:cubicBezTo>
                  <a:pt x="119063" y="55587"/>
                  <a:pt x="111100" y="47625"/>
                  <a:pt x="101203" y="47625"/>
                </a:cubicBezTo>
                <a:lnTo>
                  <a:pt x="65484" y="47625"/>
                </a:lnTo>
                <a:close/>
                <a:moveTo>
                  <a:pt x="65484" y="119063"/>
                </a:moveTo>
                <a:cubicBezTo>
                  <a:pt x="55587" y="119063"/>
                  <a:pt x="47625" y="127025"/>
                  <a:pt x="47625" y="136922"/>
                </a:cubicBezTo>
                <a:cubicBezTo>
                  <a:pt x="47625" y="146819"/>
                  <a:pt x="55587" y="154781"/>
                  <a:pt x="65484" y="154781"/>
                </a:cubicBezTo>
                <a:lnTo>
                  <a:pt x="101203" y="154781"/>
                </a:lnTo>
                <a:cubicBezTo>
                  <a:pt x="111100" y="154781"/>
                  <a:pt x="119063" y="146819"/>
                  <a:pt x="119063" y="136922"/>
                </a:cubicBezTo>
                <a:cubicBezTo>
                  <a:pt x="119063" y="127025"/>
                  <a:pt x="111100" y="119063"/>
                  <a:pt x="101203" y="119063"/>
                </a:cubicBezTo>
                <a:lnTo>
                  <a:pt x="65484" y="119063"/>
                </a:lnTo>
                <a:close/>
                <a:moveTo>
                  <a:pt x="117797" y="238125"/>
                </a:moveTo>
                <a:cubicBezTo>
                  <a:pt x="109389" y="238125"/>
                  <a:pt x="101501" y="241920"/>
                  <a:pt x="96292" y="248469"/>
                </a:cubicBezTo>
                <a:lnTo>
                  <a:pt x="51569" y="304354"/>
                </a:lnTo>
                <a:cubicBezTo>
                  <a:pt x="45393" y="312018"/>
                  <a:pt x="46658" y="323329"/>
                  <a:pt x="54322" y="329431"/>
                </a:cubicBezTo>
                <a:cubicBezTo>
                  <a:pt x="61987" y="335533"/>
                  <a:pt x="73298" y="334342"/>
                  <a:pt x="79400" y="326603"/>
                </a:cubicBezTo>
                <a:lnTo>
                  <a:pt x="114449" y="282848"/>
                </a:lnTo>
                <a:lnTo>
                  <a:pt x="125760" y="320576"/>
                </a:lnTo>
                <a:cubicBezTo>
                  <a:pt x="127992" y="328166"/>
                  <a:pt x="134987" y="333301"/>
                  <a:pt x="142875" y="333301"/>
                </a:cubicBezTo>
                <a:lnTo>
                  <a:pt x="220266" y="333301"/>
                </a:lnTo>
                <a:cubicBezTo>
                  <a:pt x="230163" y="333301"/>
                  <a:pt x="238125" y="325338"/>
                  <a:pt x="238125" y="315441"/>
                </a:cubicBezTo>
                <a:cubicBezTo>
                  <a:pt x="238125" y="305544"/>
                  <a:pt x="230163" y="297582"/>
                  <a:pt x="220266" y="297582"/>
                </a:cubicBezTo>
                <a:lnTo>
                  <a:pt x="156195" y="297582"/>
                </a:lnTo>
                <a:lnTo>
                  <a:pt x="144214" y="257696"/>
                </a:lnTo>
                <a:cubicBezTo>
                  <a:pt x="140717" y="246013"/>
                  <a:pt x="130001" y="238051"/>
                  <a:pt x="117797" y="238051"/>
                </a:cubicBezTo>
                <a:close/>
              </a:path>
            </a:pathLst>
          </a:custGeom>
          <a:solidFill>
            <a:srgbClr val="0093B2"/>
          </a:solidFill>
          <a:ln/>
        </p:spPr>
      </p:sp>
      <p:sp>
        <p:nvSpPr>
          <p:cNvPr id="7" name="Text 4"/>
          <p:cNvSpPr/>
          <p:nvPr/>
        </p:nvSpPr>
        <p:spPr>
          <a:xfrm>
            <a:off x="2515791" y="3683000"/>
            <a:ext cx="723900" cy="254000"/>
          </a:xfrm>
          <a:prstGeom prst="rect">
            <a:avLst/>
          </a:prstGeom>
          <a:noFill/>
          <a:ln/>
        </p:spPr>
        <p:txBody>
          <a:bodyPr wrap="square" lIns="0" tIns="0" rIns="0" bIns="0" rtlCol="0" anchor="ctr"/>
          <a:lstStyle/>
          <a:p>
            <a:pPr algn="ctr">
              <a:lnSpc>
                <a:spcPct val="120000"/>
              </a:lnSpc>
            </a:pPr>
            <a:r>
              <a:rPr lang="en-US" sz="1400" b="1" dirty="0">
                <a:solidFill>
                  <a:srgbClr val="3A4F5C"/>
                </a:solidFill>
                <a:latin typeface="MiSans" pitchFamily="34" charset="0"/>
                <a:ea typeface="MiSans" pitchFamily="34" charset="-122"/>
                <a:cs typeface="MiSans" pitchFamily="34" charset="-120"/>
              </a:rPr>
              <a:t>Charter</a:t>
            </a:r>
            <a:endParaRPr lang="en-US" sz="1600" dirty="0"/>
          </a:p>
        </p:txBody>
      </p:sp>
      <p:sp>
        <p:nvSpPr>
          <p:cNvPr id="8" name="Shape 5"/>
          <p:cNvSpPr/>
          <p:nvPr/>
        </p:nvSpPr>
        <p:spPr>
          <a:xfrm>
            <a:off x="3838575" y="3441700"/>
            <a:ext cx="222250" cy="254000"/>
          </a:xfrm>
          <a:custGeom>
            <a:avLst/>
            <a:gdLst/>
            <a:ahLst/>
            <a:cxnLst/>
            <a:rect l="l" t="t" r="r" b="b"/>
            <a:pathLst>
              <a:path w="222250" h="254000">
                <a:moveTo>
                  <a:pt x="127000" y="31750"/>
                </a:moveTo>
                <a:cubicBezTo>
                  <a:pt x="127000" y="22969"/>
                  <a:pt x="119906" y="15875"/>
                  <a:pt x="111125" y="15875"/>
                </a:cubicBezTo>
                <a:cubicBezTo>
                  <a:pt x="102344" y="15875"/>
                  <a:pt x="95250" y="22969"/>
                  <a:pt x="95250" y="31750"/>
                </a:cubicBezTo>
                <a:lnTo>
                  <a:pt x="95250" y="111125"/>
                </a:lnTo>
                <a:lnTo>
                  <a:pt x="15875" y="111125"/>
                </a:lnTo>
                <a:cubicBezTo>
                  <a:pt x="7094" y="111125"/>
                  <a:pt x="0" y="118219"/>
                  <a:pt x="0" y="127000"/>
                </a:cubicBezTo>
                <a:cubicBezTo>
                  <a:pt x="0" y="135781"/>
                  <a:pt x="7094" y="142875"/>
                  <a:pt x="15875" y="142875"/>
                </a:cubicBezTo>
                <a:lnTo>
                  <a:pt x="95250" y="142875"/>
                </a:lnTo>
                <a:lnTo>
                  <a:pt x="95250" y="222250"/>
                </a:lnTo>
                <a:cubicBezTo>
                  <a:pt x="95250" y="231031"/>
                  <a:pt x="102344" y="238125"/>
                  <a:pt x="111125" y="238125"/>
                </a:cubicBezTo>
                <a:cubicBezTo>
                  <a:pt x="119906" y="238125"/>
                  <a:pt x="127000" y="231031"/>
                  <a:pt x="127000" y="222250"/>
                </a:cubicBezTo>
                <a:lnTo>
                  <a:pt x="127000" y="142875"/>
                </a:lnTo>
                <a:lnTo>
                  <a:pt x="206375" y="142875"/>
                </a:lnTo>
                <a:cubicBezTo>
                  <a:pt x="215156" y="142875"/>
                  <a:pt x="222250" y="135781"/>
                  <a:pt x="222250" y="127000"/>
                </a:cubicBezTo>
                <a:cubicBezTo>
                  <a:pt x="222250" y="118219"/>
                  <a:pt x="215156" y="111125"/>
                  <a:pt x="206375" y="111125"/>
                </a:cubicBezTo>
                <a:lnTo>
                  <a:pt x="127000" y="111125"/>
                </a:lnTo>
                <a:lnTo>
                  <a:pt x="127000" y="31750"/>
                </a:lnTo>
                <a:close/>
              </a:path>
            </a:pathLst>
          </a:custGeom>
          <a:solidFill>
            <a:srgbClr val="28A8C4"/>
          </a:solidFill>
          <a:ln/>
        </p:spPr>
      </p:sp>
      <p:sp>
        <p:nvSpPr>
          <p:cNvPr id="9" name="Shape 6"/>
          <p:cNvSpPr/>
          <p:nvPr/>
        </p:nvSpPr>
        <p:spPr>
          <a:xfrm>
            <a:off x="4311650" y="3048000"/>
            <a:ext cx="1422400" cy="1041400"/>
          </a:xfrm>
          <a:custGeom>
            <a:avLst/>
            <a:gdLst/>
            <a:ahLst/>
            <a:cxnLst/>
            <a:rect l="l" t="t" r="r" b="b"/>
            <a:pathLst>
              <a:path w="1422400" h="1041400">
                <a:moveTo>
                  <a:pt x="101599" y="0"/>
                </a:moveTo>
                <a:lnTo>
                  <a:pt x="1320801" y="0"/>
                </a:lnTo>
                <a:cubicBezTo>
                  <a:pt x="1376913" y="0"/>
                  <a:pt x="1422400" y="45487"/>
                  <a:pt x="1422400" y="101599"/>
                </a:cubicBezTo>
                <a:lnTo>
                  <a:pt x="1422400" y="939801"/>
                </a:lnTo>
                <a:cubicBezTo>
                  <a:pt x="1422400" y="995913"/>
                  <a:pt x="1376913" y="1041400"/>
                  <a:pt x="1320801" y="1041400"/>
                </a:cubicBezTo>
                <a:lnTo>
                  <a:pt x="101599" y="1041400"/>
                </a:lnTo>
                <a:cubicBezTo>
                  <a:pt x="45487" y="1041400"/>
                  <a:pt x="0" y="995913"/>
                  <a:pt x="0" y="939801"/>
                </a:cubicBezTo>
                <a:lnTo>
                  <a:pt x="0" y="101599"/>
                </a:lnTo>
                <a:cubicBezTo>
                  <a:pt x="0" y="45525"/>
                  <a:pt x="45525" y="0"/>
                  <a:pt x="101599" y="0"/>
                </a:cubicBezTo>
                <a:close/>
              </a:path>
            </a:pathLst>
          </a:custGeom>
          <a:solidFill>
            <a:srgbClr val="28A8C4">
              <a:alpha val="10196"/>
            </a:srgbClr>
          </a:solidFill>
          <a:ln/>
        </p:spPr>
      </p:sp>
      <p:sp>
        <p:nvSpPr>
          <p:cNvPr id="10" name="Shape 7"/>
          <p:cNvSpPr/>
          <p:nvPr/>
        </p:nvSpPr>
        <p:spPr>
          <a:xfrm>
            <a:off x="4859338" y="3200400"/>
            <a:ext cx="333375" cy="381000"/>
          </a:xfrm>
          <a:custGeom>
            <a:avLst/>
            <a:gdLst/>
            <a:ahLst/>
            <a:cxnLst/>
            <a:rect l="l" t="t" r="r" b="b"/>
            <a:pathLst>
              <a:path w="333375" h="381000">
                <a:moveTo>
                  <a:pt x="285750" y="381000"/>
                </a:moveTo>
                <a:lnTo>
                  <a:pt x="71438" y="381000"/>
                </a:lnTo>
                <a:cubicBezTo>
                  <a:pt x="31998" y="381000"/>
                  <a:pt x="0" y="349002"/>
                  <a:pt x="0" y="309563"/>
                </a:cubicBezTo>
                <a:lnTo>
                  <a:pt x="0" y="71438"/>
                </a:lnTo>
                <a:cubicBezTo>
                  <a:pt x="0" y="31998"/>
                  <a:pt x="31998" y="0"/>
                  <a:pt x="71438" y="0"/>
                </a:cubicBezTo>
                <a:lnTo>
                  <a:pt x="297656" y="0"/>
                </a:lnTo>
                <a:cubicBezTo>
                  <a:pt x="317376" y="0"/>
                  <a:pt x="333375" y="15999"/>
                  <a:pt x="333375" y="35719"/>
                </a:cubicBezTo>
                <a:lnTo>
                  <a:pt x="333375" y="250031"/>
                </a:lnTo>
                <a:cubicBezTo>
                  <a:pt x="333375" y="265584"/>
                  <a:pt x="323404" y="278829"/>
                  <a:pt x="309563" y="283741"/>
                </a:cubicBezTo>
                <a:lnTo>
                  <a:pt x="309563" y="333375"/>
                </a:lnTo>
                <a:cubicBezTo>
                  <a:pt x="322734" y="333375"/>
                  <a:pt x="333375" y="344016"/>
                  <a:pt x="333375" y="357188"/>
                </a:cubicBezTo>
                <a:cubicBezTo>
                  <a:pt x="333375" y="370359"/>
                  <a:pt x="322734" y="381000"/>
                  <a:pt x="309563" y="381000"/>
                </a:cubicBezTo>
                <a:lnTo>
                  <a:pt x="285750" y="381000"/>
                </a:lnTo>
                <a:close/>
                <a:moveTo>
                  <a:pt x="71438" y="285750"/>
                </a:moveTo>
                <a:cubicBezTo>
                  <a:pt x="58266" y="285750"/>
                  <a:pt x="47625" y="296391"/>
                  <a:pt x="47625" y="309563"/>
                </a:cubicBezTo>
                <a:cubicBezTo>
                  <a:pt x="47625" y="322734"/>
                  <a:pt x="58266" y="333375"/>
                  <a:pt x="71438" y="333375"/>
                </a:cubicBezTo>
                <a:lnTo>
                  <a:pt x="261938" y="333375"/>
                </a:lnTo>
                <a:lnTo>
                  <a:pt x="261938" y="285750"/>
                </a:lnTo>
                <a:lnTo>
                  <a:pt x="71438" y="285750"/>
                </a:lnTo>
                <a:close/>
                <a:moveTo>
                  <a:pt x="95250" y="113109"/>
                </a:moveTo>
                <a:cubicBezTo>
                  <a:pt x="95250" y="123006"/>
                  <a:pt x="103212" y="130969"/>
                  <a:pt x="113109" y="130969"/>
                </a:cubicBezTo>
                <a:lnTo>
                  <a:pt x="244078" y="130969"/>
                </a:lnTo>
                <a:cubicBezTo>
                  <a:pt x="253975" y="130969"/>
                  <a:pt x="261938" y="123006"/>
                  <a:pt x="261938" y="113109"/>
                </a:cubicBezTo>
                <a:cubicBezTo>
                  <a:pt x="261938" y="103212"/>
                  <a:pt x="253975" y="95250"/>
                  <a:pt x="244078" y="95250"/>
                </a:cubicBezTo>
                <a:lnTo>
                  <a:pt x="113109" y="95250"/>
                </a:lnTo>
                <a:cubicBezTo>
                  <a:pt x="103212" y="95250"/>
                  <a:pt x="95250" y="103212"/>
                  <a:pt x="95250" y="113109"/>
                </a:cubicBezTo>
                <a:close/>
                <a:moveTo>
                  <a:pt x="113109" y="166688"/>
                </a:moveTo>
                <a:cubicBezTo>
                  <a:pt x="103212" y="166688"/>
                  <a:pt x="95250" y="174650"/>
                  <a:pt x="95250" y="184547"/>
                </a:cubicBezTo>
                <a:cubicBezTo>
                  <a:pt x="95250" y="194444"/>
                  <a:pt x="103212" y="202406"/>
                  <a:pt x="113109" y="202406"/>
                </a:cubicBezTo>
                <a:lnTo>
                  <a:pt x="244078" y="202406"/>
                </a:lnTo>
                <a:cubicBezTo>
                  <a:pt x="253975" y="202406"/>
                  <a:pt x="261938" y="194444"/>
                  <a:pt x="261938" y="184547"/>
                </a:cubicBezTo>
                <a:cubicBezTo>
                  <a:pt x="261938" y="174650"/>
                  <a:pt x="253975" y="166688"/>
                  <a:pt x="244078" y="166688"/>
                </a:cubicBezTo>
                <a:lnTo>
                  <a:pt x="113109" y="166688"/>
                </a:lnTo>
                <a:close/>
              </a:path>
            </a:pathLst>
          </a:custGeom>
          <a:solidFill>
            <a:srgbClr val="28A8C4"/>
          </a:solidFill>
          <a:ln/>
        </p:spPr>
      </p:sp>
      <p:sp>
        <p:nvSpPr>
          <p:cNvPr id="11" name="Text 8"/>
          <p:cNvSpPr/>
          <p:nvPr/>
        </p:nvSpPr>
        <p:spPr>
          <a:xfrm>
            <a:off x="4479528" y="3683000"/>
            <a:ext cx="1092200" cy="254000"/>
          </a:xfrm>
          <a:prstGeom prst="rect">
            <a:avLst/>
          </a:prstGeom>
          <a:noFill/>
          <a:ln/>
        </p:spPr>
        <p:txBody>
          <a:bodyPr wrap="square" lIns="0" tIns="0" rIns="0" bIns="0" rtlCol="0" anchor="ctr"/>
          <a:lstStyle/>
          <a:p>
            <a:pPr algn="ctr">
              <a:lnSpc>
                <a:spcPct val="120000"/>
              </a:lnSpc>
            </a:pPr>
            <a:r>
              <a:rPr lang="en-US" sz="1400" b="1" dirty="0">
                <a:solidFill>
                  <a:srgbClr val="3A4F5C"/>
                </a:solidFill>
                <a:latin typeface="MiSans" pitchFamily="34" charset="0"/>
                <a:ea typeface="MiSans" pitchFamily="34" charset="-122"/>
                <a:cs typeface="MiSans" pitchFamily="34" charset="-120"/>
              </a:rPr>
              <a:t>Prompt Log</a:t>
            </a:r>
            <a:endParaRPr lang="en-US" sz="1600" dirty="0"/>
          </a:p>
        </p:txBody>
      </p:sp>
      <p:sp>
        <p:nvSpPr>
          <p:cNvPr id="12" name="Shape 9"/>
          <p:cNvSpPr/>
          <p:nvPr/>
        </p:nvSpPr>
        <p:spPr>
          <a:xfrm>
            <a:off x="5984875" y="3441700"/>
            <a:ext cx="222250" cy="254000"/>
          </a:xfrm>
          <a:custGeom>
            <a:avLst/>
            <a:gdLst/>
            <a:ahLst/>
            <a:cxnLst/>
            <a:rect l="l" t="t" r="r" b="b"/>
            <a:pathLst>
              <a:path w="222250" h="254000">
                <a:moveTo>
                  <a:pt x="127000" y="31750"/>
                </a:moveTo>
                <a:cubicBezTo>
                  <a:pt x="127000" y="22969"/>
                  <a:pt x="119906" y="15875"/>
                  <a:pt x="111125" y="15875"/>
                </a:cubicBezTo>
                <a:cubicBezTo>
                  <a:pt x="102344" y="15875"/>
                  <a:pt x="95250" y="22969"/>
                  <a:pt x="95250" y="31750"/>
                </a:cubicBezTo>
                <a:lnTo>
                  <a:pt x="95250" y="111125"/>
                </a:lnTo>
                <a:lnTo>
                  <a:pt x="15875" y="111125"/>
                </a:lnTo>
                <a:cubicBezTo>
                  <a:pt x="7094" y="111125"/>
                  <a:pt x="0" y="118219"/>
                  <a:pt x="0" y="127000"/>
                </a:cubicBezTo>
                <a:cubicBezTo>
                  <a:pt x="0" y="135781"/>
                  <a:pt x="7094" y="142875"/>
                  <a:pt x="15875" y="142875"/>
                </a:cubicBezTo>
                <a:lnTo>
                  <a:pt x="95250" y="142875"/>
                </a:lnTo>
                <a:lnTo>
                  <a:pt x="95250" y="222250"/>
                </a:lnTo>
                <a:cubicBezTo>
                  <a:pt x="95250" y="231031"/>
                  <a:pt x="102344" y="238125"/>
                  <a:pt x="111125" y="238125"/>
                </a:cubicBezTo>
                <a:cubicBezTo>
                  <a:pt x="119906" y="238125"/>
                  <a:pt x="127000" y="231031"/>
                  <a:pt x="127000" y="222250"/>
                </a:cubicBezTo>
                <a:lnTo>
                  <a:pt x="127000" y="142875"/>
                </a:lnTo>
                <a:lnTo>
                  <a:pt x="206375" y="142875"/>
                </a:lnTo>
                <a:cubicBezTo>
                  <a:pt x="215156" y="142875"/>
                  <a:pt x="222250" y="135781"/>
                  <a:pt x="222250" y="127000"/>
                </a:cubicBezTo>
                <a:cubicBezTo>
                  <a:pt x="222250" y="118219"/>
                  <a:pt x="215156" y="111125"/>
                  <a:pt x="206375" y="111125"/>
                </a:cubicBezTo>
                <a:lnTo>
                  <a:pt x="127000" y="111125"/>
                </a:lnTo>
                <a:lnTo>
                  <a:pt x="127000" y="31750"/>
                </a:lnTo>
                <a:close/>
              </a:path>
            </a:pathLst>
          </a:custGeom>
          <a:solidFill>
            <a:srgbClr val="00C4E6"/>
          </a:solidFill>
          <a:ln/>
        </p:spPr>
      </p:sp>
      <p:sp>
        <p:nvSpPr>
          <p:cNvPr id="13" name="Shape 10"/>
          <p:cNvSpPr/>
          <p:nvPr/>
        </p:nvSpPr>
        <p:spPr>
          <a:xfrm>
            <a:off x="6457950" y="3048000"/>
            <a:ext cx="1422400" cy="1041400"/>
          </a:xfrm>
          <a:custGeom>
            <a:avLst/>
            <a:gdLst/>
            <a:ahLst/>
            <a:cxnLst/>
            <a:rect l="l" t="t" r="r" b="b"/>
            <a:pathLst>
              <a:path w="1422400" h="1041400">
                <a:moveTo>
                  <a:pt x="101599" y="0"/>
                </a:moveTo>
                <a:lnTo>
                  <a:pt x="1320801" y="0"/>
                </a:lnTo>
                <a:cubicBezTo>
                  <a:pt x="1376913" y="0"/>
                  <a:pt x="1422400" y="45487"/>
                  <a:pt x="1422400" y="101599"/>
                </a:cubicBezTo>
                <a:lnTo>
                  <a:pt x="1422400" y="939801"/>
                </a:lnTo>
                <a:cubicBezTo>
                  <a:pt x="1422400" y="995913"/>
                  <a:pt x="1376913" y="1041400"/>
                  <a:pt x="1320801" y="1041400"/>
                </a:cubicBezTo>
                <a:lnTo>
                  <a:pt x="101599" y="1041400"/>
                </a:lnTo>
                <a:cubicBezTo>
                  <a:pt x="45487" y="1041400"/>
                  <a:pt x="0" y="995913"/>
                  <a:pt x="0" y="939801"/>
                </a:cubicBezTo>
                <a:lnTo>
                  <a:pt x="0" y="101599"/>
                </a:lnTo>
                <a:cubicBezTo>
                  <a:pt x="0" y="45525"/>
                  <a:pt x="45525" y="0"/>
                  <a:pt x="101599" y="0"/>
                </a:cubicBezTo>
                <a:close/>
              </a:path>
            </a:pathLst>
          </a:custGeom>
          <a:solidFill>
            <a:srgbClr val="00C4E6">
              <a:alpha val="10196"/>
            </a:srgbClr>
          </a:solidFill>
          <a:ln/>
        </p:spPr>
      </p:sp>
      <p:sp>
        <p:nvSpPr>
          <p:cNvPr id="14" name="Shape 11"/>
          <p:cNvSpPr/>
          <p:nvPr/>
        </p:nvSpPr>
        <p:spPr>
          <a:xfrm>
            <a:off x="6981825" y="3200400"/>
            <a:ext cx="381000" cy="381000"/>
          </a:xfrm>
          <a:custGeom>
            <a:avLst/>
            <a:gdLst/>
            <a:ahLst/>
            <a:cxnLst/>
            <a:rect l="l" t="t" r="r" b="b"/>
            <a:pathLst>
              <a:path w="381000" h="381000">
                <a:moveTo>
                  <a:pt x="190500" y="0"/>
                </a:moveTo>
                <a:cubicBezTo>
                  <a:pt x="193923" y="0"/>
                  <a:pt x="197346" y="744"/>
                  <a:pt x="200471" y="2158"/>
                </a:cubicBezTo>
                <a:lnTo>
                  <a:pt x="340668" y="61615"/>
                </a:lnTo>
                <a:cubicBezTo>
                  <a:pt x="357039" y="68535"/>
                  <a:pt x="369243" y="84683"/>
                  <a:pt x="369168" y="104180"/>
                </a:cubicBezTo>
                <a:cubicBezTo>
                  <a:pt x="368796" y="177998"/>
                  <a:pt x="338435" y="313060"/>
                  <a:pt x="210220" y="374452"/>
                </a:cubicBezTo>
                <a:cubicBezTo>
                  <a:pt x="197793" y="380405"/>
                  <a:pt x="183356" y="380405"/>
                  <a:pt x="170929" y="374452"/>
                </a:cubicBezTo>
                <a:cubicBezTo>
                  <a:pt x="42639" y="313060"/>
                  <a:pt x="12353" y="177998"/>
                  <a:pt x="11981" y="104180"/>
                </a:cubicBezTo>
                <a:cubicBezTo>
                  <a:pt x="11906" y="84683"/>
                  <a:pt x="24110" y="68535"/>
                  <a:pt x="40481" y="61615"/>
                </a:cubicBezTo>
                <a:lnTo>
                  <a:pt x="180603" y="2158"/>
                </a:lnTo>
                <a:cubicBezTo>
                  <a:pt x="183728" y="744"/>
                  <a:pt x="187077" y="0"/>
                  <a:pt x="190500" y="0"/>
                </a:cubicBezTo>
                <a:close/>
                <a:moveTo>
                  <a:pt x="190500" y="49709"/>
                </a:moveTo>
                <a:lnTo>
                  <a:pt x="190500" y="331068"/>
                </a:lnTo>
                <a:cubicBezTo>
                  <a:pt x="293191" y="281360"/>
                  <a:pt x="320799" y="171227"/>
                  <a:pt x="321469" y="105296"/>
                </a:cubicBezTo>
                <a:lnTo>
                  <a:pt x="190500" y="49783"/>
                </a:lnTo>
                <a:lnTo>
                  <a:pt x="190500" y="49783"/>
                </a:lnTo>
                <a:close/>
              </a:path>
            </a:pathLst>
          </a:custGeom>
          <a:solidFill>
            <a:srgbClr val="00C4E6"/>
          </a:solidFill>
          <a:ln/>
        </p:spPr>
      </p:sp>
      <p:sp>
        <p:nvSpPr>
          <p:cNvPr id="15" name="Text 12"/>
          <p:cNvSpPr/>
          <p:nvPr/>
        </p:nvSpPr>
        <p:spPr>
          <a:xfrm>
            <a:off x="6581378" y="3683000"/>
            <a:ext cx="1181100" cy="254000"/>
          </a:xfrm>
          <a:prstGeom prst="rect">
            <a:avLst/>
          </a:prstGeom>
          <a:noFill/>
          <a:ln/>
        </p:spPr>
        <p:txBody>
          <a:bodyPr wrap="square" lIns="0" tIns="0" rIns="0" bIns="0" rtlCol="0" anchor="ctr"/>
          <a:lstStyle/>
          <a:p>
            <a:pPr algn="ctr">
              <a:lnSpc>
                <a:spcPct val="120000"/>
              </a:lnSpc>
            </a:pPr>
            <a:r>
              <a:rPr lang="en-US" sz="1400" b="1" dirty="0">
                <a:solidFill>
                  <a:srgbClr val="3A4F5C"/>
                </a:solidFill>
                <a:latin typeface="MiSans" pitchFamily="34" charset="0"/>
                <a:ea typeface="MiSans" pitchFamily="34" charset="-122"/>
                <a:cs typeface="MiSans" pitchFamily="34" charset="-120"/>
              </a:rPr>
              <a:t>Ethical Audit</a:t>
            </a:r>
            <a:endParaRPr lang="en-US" sz="1600" dirty="0"/>
          </a:p>
        </p:txBody>
      </p:sp>
      <p:sp>
        <p:nvSpPr>
          <p:cNvPr id="16" name="Shape 13"/>
          <p:cNvSpPr/>
          <p:nvPr/>
        </p:nvSpPr>
        <p:spPr>
          <a:xfrm>
            <a:off x="8131175" y="3441700"/>
            <a:ext cx="222250" cy="254000"/>
          </a:xfrm>
          <a:custGeom>
            <a:avLst/>
            <a:gdLst/>
            <a:ahLst/>
            <a:cxnLst/>
            <a:rect l="l" t="t" r="r" b="b"/>
            <a:pathLst>
              <a:path w="222250" h="254000">
                <a:moveTo>
                  <a:pt x="127000" y="31750"/>
                </a:moveTo>
                <a:cubicBezTo>
                  <a:pt x="127000" y="22969"/>
                  <a:pt x="119906" y="15875"/>
                  <a:pt x="111125" y="15875"/>
                </a:cubicBezTo>
                <a:cubicBezTo>
                  <a:pt x="102344" y="15875"/>
                  <a:pt x="95250" y="22969"/>
                  <a:pt x="95250" y="31750"/>
                </a:cubicBezTo>
                <a:lnTo>
                  <a:pt x="95250" y="111125"/>
                </a:lnTo>
                <a:lnTo>
                  <a:pt x="15875" y="111125"/>
                </a:lnTo>
                <a:cubicBezTo>
                  <a:pt x="7094" y="111125"/>
                  <a:pt x="0" y="118219"/>
                  <a:pt x="0" y="127000"/>
                </a:cubicBezTo>
                <a:cubicBezTo>
                  <a:pt x="0" y="135781"/>
                  <a:pt x="7094" y="142875"/>
                  <a:pt x="15875" y="142875"/>
                </a:cubicBezTo>
                <a:lnTo>
                  <a:pt x="95250" y="142875"/>
                </a:lnTo>
                <a:lnTo>
                  <a:pt x="95250" y="222250"/>
                </a:lnTo>
                <a:cubicBezTo>
                  <a:pt x="95250" y="231031"/>
                  <a:pt x="102344" y="238125"/>
                  <a:pt x="111125" y="238125"/>
                </a:cubicBezTo>
                <a:cubicBezTo>
                  <a:pt x="119906" y="238125"/>
                  <a:pt x="127000" y="231031"/>
                  <a:pt x="127000" y="222250"/>
                </a:cubicBezTo>
                <a:lnTo>
                  <a:pt x="127000" y="142875"/>
                </a:lnTo>
                <a:lnTo>
                  <a:pt x="206375" y="142875"/>
                </a:lnTo>
                <a:cubicBezTo>
                  <a:pt x="215156" y="142875"/>
                  <a:pt x="222250" y="135781"/>
                  <a:pt x="222250" y="127000"/>
                </a:cubicBezTo>
                <a:cubicBezTo>
                  <a:pt x="222250" y="118219"/>
                  <a:pt x="215156" y="111125"/>
                  <a:pt x="206375" y="111125"/>
                </a:cubicBezTo>
                <a:lnTo>
                  <a:pt x="127000" y="111125"/>
                </a:lnTo>
                <a:lnTo>
                  <a:pt x="127000" y="31750"/>
                </a:lnTo>
                <a:close/>
              </a:path>
            </a:pathLst>
          </a:custGeom>
          <a:solidFill>
            <a:srgbClr val="0093B2"/>
          </a:solidFill>
          <a:ln/>
        </p:spPr>
      </p:sp>
      <p:sp>
        <p:nvSpPr>
          <p:cNvPr id="17" name="Shape 14"/>
          <p:cNvSpPr/>
          <p:nvPr/>
        </p:nvSpPr>
        <p:spPr>
          <a:xfrm>
            <a:off x="8604250" y="3048000"/>
            <a:ext cx="1422400" cy="1041400"/>
          </a:xfrm>
          <a:custGeom>
            <a:avLst/>
            <a:gdLst/>
            <a:ahLst/>
            <a:cxnLst/>
            <a:rect l="l" t="t" r="r" b="b"/>
            <a:pathLst>
              <a:path w="1422400" h="1041400">
                <a:moveTo>
                  <a:pt x="101599" y="0"/>
                </a:moveTo>
                <a:lnTo>
                  <a:pt x="1320801" y="0"/>
                </a:lnTo>
                <a:cubicBezTo>
                  <a:pt x="1376913" y="0"/>
                  <a:pt x="1422400" y="45487"/>
                  <a:pt x="1422400" y="101599"/>
                </a:cubicBezTo>
                <a:lnTo>
                  <a:pt x="1422400" y="939801"/>
                </a:lnTo>
                <a:cubicBezTo>
                  <a:pt x="1422400" y="995913"/>
                  <a:pt x="1376913" y="1041400"/>
                  <a:pt x="1320801" y="1041400"/>
                </a:cubicBezTo>
                <a:lnTo>
                  <a:pt x="101599" y="1041400"/>
                </a:lnTo>
                <a:cubicBezTo>
                  <a:pt x="45487" y="1041400"/>
                  <a:pt x="0" y="995913"/>
                  <a:pt x="0" y="939801"/>
                </a:cubicBezTo>
                <a:lnTo>
                  <a:pt x="0" y="101599"/>
                </a:lnTo>
                <a:cubicBezTo>
                  <a:pt x="0" y="45525"/>
                  <a:pt x="45525" y="0"/>
                  <a:pt x="101599" y="0"/>
                </a:cubicBezTo>
                <a:close/>
              </a:path>
            </a:pathLst>
          </a:custGeom>
          <a:solidFill>
            <a:srgbClr val="0093B2">
              <a:alpha val="10196"/>
            </a:srgbClr>
          </a:solidFill>
          <a:ln/>
        </p:spPr>
      </p:sp>
      <p:sp>
        <p:nvSpPr>
          <p:cNvPr id="18" name="Shape 15"/>
          <p:cNvSpPr/>
          <p:nvPr/>
        </p:nvSpPr>
        <p:spPr>
          <a:xfrm>
            <a:off x="9104313" y="3200400"/>
            <a:ext cx="428625" cy="381000"/>
          </a:xfrm>
          <a:custGeom>
            <a:avLst/>
            <a:gdLst/>
            <a:ahLst/>
            <a:cxnLst/>
            <a:rect l="l" t="t" r="r" b="b"/>
            <a:pathLst>
              <a:path w="428625" h="381000">
                <a:moveTo>
                  <a:pt x="71438" y="47625"/>
                </a:moveTo>
                <a:cubicBezTo>
                  <a:pt x="45169" y="47625"/>
                  <a:pt x="23812" y="68982"/>
                  <a:pt x="23812" y="95250"/>
                </a:cubicBezTo>
                <a:lnTo>
                  <a:pt x="23812" y="285750"/>
                </a:lnTo>
                <a:cubicBezTo>
                  <a:pt x="23812" y="312018"/>
                  <a:pt x="45169" y="333375"/>
                  <a:pt x="71438" y="333375"/>
                </a:cubicBezTo>
                <a:lnTo>
                  <a:pt x="261938" y="333375"/>
                </a:lnTo>
                <a:cubicBezTo>
                  <a:pt x="288206" y="333375"/>
                  <a:pt x="309563" y="312018"/>
                  <a:pt x="309563" y="285750"/>
                </a:cubicBezTo>
                <a:lnTo>
                  <a:pt x="309563" y="95250"/>
                </a:lnTo>
                <a:cubicBezTo>
                  <a:pt x="309563" y="68982"/>
                  <a:pt x="288206" y="47625"/>
                  <a:pt x="261938" y="47625"/>
                </a:cubicBezTo>
                <a:lnTo>
                  <a:pt x="71438" y="47625"/>
                </a:lnTo>
                <a:close/>
                <a:moveTo>
                  <a:pt x="345281" y="250031"/>
                </a:moveTo>
                <a:lnTo>
                  <a:pt x="399976" y="293787"/>
                </a:lnTo>
                <a:cubicBezTo>
                  <a:pt x="403101" y="296317"/>
                  <a:pt x="406971" y="297656"/>
                  <a:pt x="410989" y="297656"/>
                </a:cubicBezTo>
                <a:cubicBezTo>
                  <a:pt x="420737" y="297656"/>
                  <a:pt x="428625" y="289768"/>
                  <a:pt x="428625" y="280020"/>
                </a:cubicBezTo>
                <a:lnTo>
                  <a:pt x="428625" y="100980"/>
                </a:lnTo>
                <a:cubicBezTo>
                  <a:pt x="428625" y="91232"/>
                  <a:pt x="420737" y="83344"/>
                  <a:pt x="410989" y="83344"/>
                </a:cubicBezTo>
                <a:cubicBezTo>
                  <a:pt x="406971" y="83344"/>
                  <a:pt x="403101" y="84683"/>
                  <a:pt x="399976" y="87213"/>
                </a:cubicBezTo>
                <a:lnTo>
                  <a:pt x="345281" y="130969"/>
                </a:lnTo>
                <a:lnTo>
                  <a:pt x="345281" y="250031"/>
                </a:lnTo>
                <a:close/>
              </a:path>
            </a:pathLst>
          </a:custGeom>
          <a:solidFill>
            <a:srgbClr val="0093B2"/>
          </a:solidFill>
          <a:ln/>
        </p:spPr>
      </p:sp>
      <p:sp>
        <p:nvSpPr>
          <p:cNvPr id="19" name="Text 16"/>
          <p:cNvSpPr/>
          <p:nvPr/>
        </p:nvSpPr>
        <p:spPr>
          <a:xfrm>
            <a:off x="8841184" y="3683000"/>
            <a:ext cx="952500" cy="254000"/>
          </a:xfrm>
          <a:prstGeom prst="rect">
            <a:avLst/>
          </a:prstGeom>
          <a:noFill/>
          <a:ln/>
        </p:spPr>
        <p:txBody>
          <a:bodyPr wrap="square" lIns="0" tIns="0" rIns="0" bIns="0" rtlCol="0" anchor="ctr"/>
          <a:lstStyle/>
          <a:p>
            <a:pPr algn="ctr">
              <a:lnSpc>
                <a:spcPct val="120000"/>
              </a:lnSpc>
            </a:pPr>
            <a:r>
              <a:rPr lang="en-US" sz="1400" b="1" dirty="0">
                <a:solidFill>
                  <a:srgbClr val="3A4F5C"/>
                </a:solidFill>
                <a:latin typeface="MiSans" pitchFamily="34" charset="0"/>
                <a:ea typeface="MiSans" pitchFamily="34" charset="-122"/>
                <a:cs typeface="MiSans" pitchFamily="34" charset="-120"/>
              </a:rPr>
              <a:t>Reflection</a:t>
            </a:r>
            <a:endParaRPr lang="en-US" sz="1600" dirty="0"/>
          </a:p>
        </p:txBody>
      </p:sp>
      <p:sp>
        <p:nvSpPr>
          <p:cNvPr id="20" name="Shape 17"/>
          <p:cNvSpPr/>
          <p:nvPr/>
        </p:nvSpPr>
        <p:spPr>
          <a:xfrm>
            <a:off x="5956300" y="4394200"/>
            <a:ext cx="285750" cy="381000"/>
          </a:xfrm>
          <a:custGeom>
            <a:avLst/>
            <a:gdLst/>
            <a:ahLst/>
            <a:cxnLst/>
            <a:rect l="l" t="t" r="r" b="b"/>
            <a:pathLst>
              <a:path w="285750" h="381000">
                <a:moveTo>
                  <a:pt x="126057" y="374005"/>
                </a:moveTo>
                <a:cubicBezTo>
                  <a:pt x="135359" y="383307"/>
                  <a:pt x="150465" y="383307"/>
                  <a:pt x="159767" y="374005"/>
                </a:cubicBezTo>
                <a:lnTo>
                  <a:pt x="278829" y="254943"/>
                </a:lnTo>
                <a:cubicBezTo>
                  <a:pt x="288131" y="245641"/>
                  <a:pt x="288131" y="230535"/>
                  <a:pt x="278829" y="221233"/>
                </a:cubicBezTo>
                <a:cubicBezTo>
                  <a:pt x="269528" y="211931"/>
                  <a:pt x="254422" y="211931"/>
                  <a:pt x="245120" y="221233"/>
                </a:cubicBezTo>
                <a:lnTo>
                  <a:pt x="166688" y="299665"/>
                </a:lnTo>
                <a:lnTo>
                  <a:pt x="166688" y="23812"/>
                </a:lnTo>
                <a:cubicBezTo>
                  <a:pt x="166688" y="10641"/>
                  <a:pt x="156046" y="0"/>
                  <a:pt x="142875" y="0"/>
                </a:cubicBezTo>
                <a:cubicBezTo>
                  <a:pt x="129704" y="0"/>
                  <a:pt x="119063" y="10641"/>
                  <a:pt x="119063" y="23812"/>
                </a:cubicBezTo>
                <a:lnTo>
                  <a:pt x="119063" y="299665"/>
                </a:lnTo>
                <a:lnTo>
                  <a:pt x="40630" y="221233"/>
                </a:lnTo>
                <a:cubicBezTo>
                  <a:pt x="31328" y="211931"/>
                  <a:pt x="16222" y="211931"/>
                  <a:pt x="6921" y="221233"/>
                </a:cubicBezTo>
                <a:cubicBezTo>
                  <a:pt x="-2381" y="230535"/>
                  <a:pt x="-2381" y="245641"/>
                  <a:pt x="6921" y="254943"/>
                </a:cubicBezTo>
                <a:lnTo>
                  <a:pt x="125983" y="374005"/>
                </a:lnTo>
                <a:close/>
              </a:path>
            </a:pathLst>
          </a:custGeom>
          <a:solidFill>
            <a:srgbClr val="28A8C4"/>
          </a:solidFill>
          <a:ln/>
        </p:spPr>
      </p:sp>
      <p:sp>
        <p:nvSpPr>
          <p:cNvPr id="21" name="Shape 18"/>
          <p:cNvSpPr/>
          <p:nvPr/>
        </p:nvSpPr>
        <p:spPr>
          <a:xfrm>
            <a:off x="3175000" y="4978400"/>
            <a:ext cx="5842000" cy="762000"/>
          </a:xfrm>
          <a:custGeom>
            <a:avLst/>
            <a:gdLst/>
            <a:ahLst/>
            <a:cxnLst/>
            <a:rect l="l" t="t" r="r" b="b"/>
            <a:pathLst>
              <a:path w="5842000" h="762000">
                <a:moveTo>
                  <a:pt x="101597" y="0"/>
                </a:moveTo>
                <a:lnTo>
                  <a:pt x="5740403" y="0"/>
                </a:lnTo>
                <a:cubicBezTo>
                  <a:pt x="5796513" y="0"/>
                  <a:pt x="5842000" y="45487"/>
                  <a:pt x="5842000" y="101597"/>
                </a:cubicBezTo>
                <a:lnTo>
                  <a:pt x="5842000" y="660403"/>
                </a:lnTo>
                <a:cubicBezTo>
                  <a:pt x="5842000" y="716513"/>
                  <a:pt x="5796513" y="762000"/>
                  <a:pt x="5740403" y="762000"/>
                </a:cubicBezTo>
                <a:lnTo>
                  <a:pt x="101597" y="762000"/>
                </a:lnTo>
                <a:cubicBezTo>
                  <a:pt x="45487" y="762000"/>
                  <a:pt x="0" y="716513"/>
                  <a:pt x="0" y="660403"/>
                </a:cubicBezTo>
                <a:lnTo>
                  <a:pt x="0" y="101597"/>
                </a:lnTo>
                <a:cubicBezTo>
                  <a:pt x="0" y="45487"/>
                  <a:pt x="45487" y="0"/>
                  <a:pt x="101597" y="0"/>
                </a:cubicBezTo>
                <a:close/>
              </a:path>
            </a:pathLst>
          </a:custGeom>
          <a:solidFill>
            <a:srgbClr val="0093B2">
              <a:alpha val="20000"/>
            </a:srgbClr>
          </a:solidFill>
          <a:ln/>
        </p:spPr>
      </p:sp>
      <p:sp>
        <p:nvSpPr>
          <p:cNvPr id="22" name="Text 19"/>
          <p:cNvSpPr/>
          <p:nvPr/>
        </p:nvSpPr>
        <p:spPr>
          <a:xfrm>
            <a:off x="3321050" y="5181600"/>
            <a:ext cx="5549900" cy="355600"/>
          </a:xfrm>
          <a:prstGeom prst="rect">
            <a:avLst/>
          </a:prstGeom>
          <a:noFill/>
          <a:ln/>
        </p:spPr>
        <p:txBody>
          <a:bodyPr wrap="square" lIns="0" tIns="0" rIns="0" bIns="0" rtlCol="0" anchor="ctr"/>
          <a:lstStyle/>
          <a:p>
            <a:pPr algn="ctr">
              <a:lnSpc>
                <a:spcPct val="130000"/>
              </a:lnSpc>
            </a:pPr>
            <a:r>
              <a:rPr lang="en-US" sz="1800" b="1" dirty="0">
                <a:solidFill>
                  <a:srgbClr val="3A4F5C"/>
                </a:solidFill>
                <a:latin typeface="MiSans" pitchFamily="34" charset="0"/>
                <a:ea typeface="MiSans" pitchFamily="34" charset="-122"/>
                <a:cs typeface="MiSans" pitchFamily="34" charset="-120"/>
              </a:rPr>
              <a:t>Shareable Portfolio Piece</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Shape 0"/>
          <p:cNvSpPr/>
          <p:nvPr/>
        </p:nvSpPr>
        <p:spPr>
          <a:xfrm>
            <a:off x="5638800" y="1435100"/>
            <a:ext cx="914400" cy="914400"/>
          </a:xfrm>
          <a:custGeom>
            <a:avLst/>
            <a:gdLst/>
            <a:ahLst/>
            <a:cxnLst/>
            <a:rect l="l" t="t" r="r" b="b"/>
            <a:pathLst>
              <a:path w="914400" h="914400">
                <a:moveTo>
                  <a:pt x="228600" y="571500"/>
                </a:moveTo>
                <a:lnTo>
                  <a:pt x="43755" y="571500"/>
                </a:lnTo>
                <a:cubicBezTo>
                  <a:pt x="-714" y="571500"/>
                  <a:pt x="-28039" y="523101"/>
                  <a:pt x="-5179" y="484882"/>
                </a:cubicBezTo>
                <a:lnTo>
                  <a:pt x="89297" y="327362"/>
                </a:lnTo>
                <a:cubicBezTo>
                  <a:pt x="104835" y="301466"/>
                  <a:pt x="132695" y="285750"/>
                  <a:pt x="162877" y="285750"/>
                </a:cubicBezTo>
                <a:lnTo>
                  <a:pt x="332542" y="285750"/>
                </a:lnTo>
                <a:cubicBezTo>
                  <a:pt x="468451" y="55543"/>
                  <a:pt x="671155" y="43934"/>
                  <a:pt x="806708" y="63758"/>
                </a:cubicBezTo>
                <a:cubicBezTo>
                  <a:pt x="829568" y="67151"/>
                  <a:pt x="847427" y="85011"/>
                  <a:pt x="850642" y="107692"/>
                </a:cubicBezTo>
                <a:cubicBezTo>
                  <a:pt x="870466" y="243245"/>
                  <a:pt x="858857" y="445949"/>
                  <a:pt x="628650" y="581858"/>
                </a:cubicBezTo>
                <a:lnTo>
                  <a:pt x="628650" y="751523"/>
                </a:lnTo>
                <a:cubicBezTo>
                  <a:pt x="628650" y="781705"/>
                  <a:pt x="612934" y="809565"/>
                  <a:pt x="587038" y="825103"/>
                </a:cubicBezTo>
                <a:lnTo>
                  <a:pt x="429518" y="919579"/>
                </a:lnTo>
                <a:cubicBezTo>
                  <a:pt x="391478" y="942439"/>
                  <a:pt x="342900" y="914936"/>
                  <a:pt x="342900" y="870645"/>
                </a:cubicBezTo>
                <a:lnTo>
                  <a:pt x="342900" y="685800"/>
                </a:lnTo>
                <a:cubicBezTo>
                  <a:pt x="342900" y="622756"/>
                  <a:pt x="291644" y="571500"/>
                  <a:pt x="228600" y="571500"/>
                </a:cubicBezTo>
                <a:lnTo>
                  <a:pt x="228421" y="571500"/>
                </a:lnTo>
                <a:close/>
                <a:moveTo>
                  <a:pt x="714375" y="285750"/>
                </a:moveTo>
                <a:cubicBezTo>
                  <a:pt x="714375" y="238437"/>
                  <a:pt x="675963" y="200025"/>
                  <a:pt x="628650" y="200025"/>
                </a:cubicBezTo>
                <a:cubicBezTo>
                  <a:pt x="581337" y="200025"/>
                  <a:pt x="542925" y="238437"/>
                  <a:pt x="542925" y="285750"/>
                </a:cubicBezTo>
                <a:cubicBezTo>
                  <a:pt x="542925" y="333063"/>
                  <a:pt x="581337" y="371475"/>
                  <a:pt x="628650" y="371475"/>
                </a:cubicBezTo>
                <a:cubicBezTo>
                  <a:pt x="675963" y="371475"/>
                  <a:pt x="714375" y="333063"/>
                  <a:pt x="714375" y="285750"/>
                </a:cubicBezTo>
                <a:close/>
              </a:path>
            </a:pathLst>
          </a:custGeom>
          <a:solidFill>
            <a:srgbClr val="00C4E6"/>
          </a:solidFill>
          <a:ln/>
        </p:spPr>
      </p:sp>
      <p:sp>
        <p:nvSpPr>
          <p:cNvPr id="4" name="Text 1"/>
          <p:cNvSpPr/>
          <p:nvPr/>
        </p:nvSpPr>
        <p:spPr>
          <a:xfrm>
            <a:off x="2150269" y="2654300"/>
            <a:ext cx="7886700" cy="609600"/>
          </a:xfrm>
          <a:prstGeom prst="rect">
            <a:avLst/>
          </a:prstGeom>
          <a:noFill/>
          <a:ln/>
        </p:spPr>
        <p:txBody>
          <a:bodyPr wrap="square" lIns="0" tIns="0" rIns="0" bIns="0" rtlCol="0" anchor="ctr"/>
          <a:lstStyle/>
          <a:p>
            <a:pPr algn="ctr">
              <a:lnSpc>
                <a:spcPct val="80000"/>
              </a:lnSpc>
            </a:pPr>
            <a:r>
              <a:rPr lang="en-US" sz="4800" b="1" dirty="0">
                <a:solidFill>
                  <a:srgbClr val="0093B2"/>
                </a:solidFill>
                <a:latin typeface="Noto Sans SC" pitchFamily="34" charset="0"/>
                <a:ea typeface="Noto Sans SC" pitchFamily="34" charset="-122"/>
                <a:cs typeface="Noto Sans SC" pitchFamily="34" charset="-120"/>
              </a:rPr>
              <a:t>Thank You &amp; Keep Iterating</a:t>
            </a:r>
            <a:endParaRPr lang="en-US" sz="1600" dirty="0"/>
          </a:p>
        </p:txBody>
      </p:sp>
      <p:sp>
        <p:nvSpPr>
          <p:cNvPr id="5" name="Text 2"/>
          <p:cNvSpPr/>
          <p:nvPr/>
        </p:nvSpPr>
        <p:spPr>
          <a:xfrm>
            <a:off x="1162050" y="3467100"/>
            <a:ext cx="9867900" cy="711200"/>
          </a:xfrm>
          <a:prstGeom prst="rect">
            <a:avLst/>
          </a:prstGeom>
          <a:noFill/>
          <a:ln/>
        </p:spPr>
        <p:txBody>
          <a:bodyPr wrap="square" lIns="0" tIns="0" rIns="0" bIns="0" rtlCol="0" anchor="ctr"/>
          <a:lstStyle/>
          <a:p>
            <a:pPr algn="ctr">
              <a:lnSpc>
                <a:spcPct val="130000"/>
              </a:lnSpc>
            </a:pPr>
            <a:r>
              <a:rPr lang="en-US" sz="1800" dirty="0">
                <a:solidFill>
                  <a:srgbClr val="3A4F5C"/>
                </a:solidFill>
                <a:latin typeface="MiSans" pitchFamily="34" charset="0"/>
                <a:ea typeface="MiSans" pitchFamily="34" charset="-122"/>
                <a:cs typeface="MiSans" pitchFamily="34" charset="-120"/>
              </a:rPr>
              <a:t>Celebrate experimentation, stay curious, and keep refining both prompts and principles. The capstone ends today; your responsible AI journey begins now.</a:t>
            </a:r>
            <a:endParaRPr lang="en-US" sz="1600" dirty="0"/>
          </a:p>
        </p:txBody>
      </p:sp>
      <p:sp>
        <p:nvSpPr>
          <p:cNvPr id="6" name="Shape 3"/>
          <p:cNvSpPr/>
          <p:nvPr/>
        </p:nvSpPr>
        <p:spPr>
          <a:xfrm>
            <a:off x="254000" y="4584700"/>
            <a:ext cx="11684000" cy="0"/>
          </a:xfrm>
          <a:prstGeom prst="line">
            <a:avLst/>
          </a:prstGeom>
          <a:noFill/>
          <a:ln w="25400">
            <a:solidFill>
              <a:srgbClr val="28A8C4">
                <a:alpha val="30196"/>
              </a:srgbClr>
            </a:solidFill>
            <a:prstDash val="solid"/>
            <a:headEnd type="none"/>
            <a:tailEnd type="none"/>
          </a:ln>
        </p:spPr>
      </p:sp>
      <p:sp>
        <p:nvSpPr>
          <p:cNvPr id="7" name="Text 4"/>
          <p:cNvSpPr/>
          <p:nvPr/>
        </p:nvSpPr>
        <p:spPr>
          <a:xfrm>
            <a:off x="203200" y="4813300"/>
            <a:ext cx="11785600" cy="609600"/>
          </a:xfrm>
          <a:prstGeom prst="rect">
            <a:avLst/>
          </a:prstGeom>
          <a:noFill/>
          <a:ln/>
        </p:spPr>
        <p:txBody>
          <a:bodyPr wrap="square" lIns="0" tIns="0" rIns="0" bIns="0" rtlCol="0" anchor="ctr"/>
          <a:lstStyle/>
          <a:p>
            <a:pPr algn="ctr">
              <a:lnSpc>
                <a:spcPct val="130000"/>
              </a:lnSpc>
            </a:pPr>
            <a:r>
              <a:rPr lang="en-US" sz="1600" b="1" dirty="0">
                <a:solidFill>
                  <a:srgbClr val="0093B2"/>
                </a:solidFill>
                <a:latin typeface="MiSans" pitchFamily="34" charset="0"/>
                <a:ea typeface="MiSans" pitchFamily="34" charset="-122"/>
                <a:cs typeface="MiSans" pitchFamily="34" charset="-120"/>
              </a:rPr>
              <a:t>Share successes, report failures, mentor others, and champion oversight—because the future of human-AI collaboration depends on leaders who dare to iterate ethically and inclusively.</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15999" y="2771915"/>
            <a:ext cx="6142330" cy="798690"/>
          </a:xfrm>
          <a:prstGeom prst="rect">
            <a:avLst/>
          </a:prstGeom>
          <a:noFill/>
          <a:ln/>
        </p:spPr>
        <p:txBody>
          <a:bodyPr wrap="square" lIns="91440" tIns="45720" rIns="91440" bIns="45720" rtlCol="0" anchor="t"/>
          <a:lstStyle/>
          <a:p>
            <a:pPr>
              <a:lnSpc>
                <a:spcPct val="100000"/>
              </a:lnSpc>
            </a:pPr>
            <a:r>
              <a:rPr lang="en-US" sz="7200" dirty="0">
                <a:solidFill>
                  <a:srgbClr val="1F8299"/>
                </a:solidFill>
                <a:latin typeface="MiSans" pitchFamily="34" charset="0"/>
                <a:ea typeface="MiSans" pitchFamily="34" charset="-122"/>
                <a:cs typeface="MiSans" pitchFamily="34" charset="-120"/>
              </a:rPr>
              <a:t>THANK YOU</a:t>
            </a:r>
            <a:endParaRPr lang="en-US" sz="1600" dirty="0"/>
          </a:p>
        </p:txBody>
      </p:sp>
      <p:sp>
        <p:nvSpPr>
          <p:cNvPr id="3" name="Text 1"/>
          <p:cNvSpPr/>
          <p:nvPr/>
        </p:nvSpPr>
        <p:spPr>
          <a:xfrm>
            <a:off x="215999" y="6032943"/>
            <a:ext cx="2446266" cy="256664"/>
          </a:xfrm>
          <a:prstGeom prst="rect">
            <a:avLst/>
          </a:prstGeom>
          <a:noFill/>
          <a:ln/>
        </p:spPr>
        <p:txBody>
          <a:bodyPr wrap="square" lIns="91440" tIns="45720" rIns="91440" bIns="45720" rtlCol="0" anchor="t"/>
          <a:lstStyle/>
          <a:p>
            <a:pPr>
              <a:lnSpc>
                <a:spcPct val="90000"/>
              </a:lnSpc>
            </a:pPr>
            <a:r>
              <a:rPr lang="en-US" sz="1600" dirty="0">
                <a:solidFill>
                  <a:srgbClr val="1F8299"/>
                </a:solidFill>
                <a:latin typeface="MiSans" pitchFamily="34" charset="0"/>
                <a:ea typeface="MiSans" pitchFamily="34" charset="-122"/>
                <a:cs typeface="MiSans" pitchFamily="34" charset="-120"/>
              </a:rPr>
              <a:t>Sean</a:t>
            </a:r>
            <a:endParaRPr lang="en-US" sz="1600" dirty="0"/>
          </a:p>
        </p:txBody>
      </p:sp>
      <p:sp>
        <p:nvSpPr>
          <p:cNvPr id="4" name="Text 2"/>
          <p:cNvSpPr/>
          <p:nvPr/>
        </p:nvSpPr>
        <p:spPr>
          <a:xfrm>
            <a:off x="215999" y="6376849"/>
            <a:ext cx="2446266" cy="256664"/>
          </a:xfrm>
          <a:prstGeom prst="rect">
            <a:avLst/>
          </a:prstGeom>
          <a:noFill/>
          <a:ln/>
        </p:spPr>
        <p:txBody>
          <a:bodyPr wrap="square" lIns="91440" tIns="45720" rIns="91440" bIns="45720" rtlCol="0" anchor="t"/>
          <a:lstStyle/>
          <a:p>
            <a:pPr>
              <a:lnSpc>
                <a:spcPct val="90000"/>
              </a:lnSpc>
            </a:pPr>
            <a:r>
              <a:rPr lang="en-US" sz="1600" dirty="0">
                <a:solidFill>
                  <a:srgbClr val="1F8299"/>
                </a:solidFill>
                <a:latin typeface="MiSans" pitchFamily="34" charset="0"/>
                <a:ea typeface="MiSans" pitchFamily="34" charset="-122"/>
                <a:cs typeface="MiSans" pitchFamily="34" charset="-120"/>
              </a:rPr>
              <a:t>2025/01/01</a:t>
            </a:r>
            <a:endParaRPr lang="en-US" sz="1600" dirty="0"/>
          </a:p>
        </p:txBody>
      </p:sp>
      <p:pic>
        <p:nvPicPr>
          <p:cNvPr id="5" name="Image 0" descr="https://kimi-img.moonshot.cn/pub/slides/slides_tmpl/image/25-08-27-19:58:17-d2nf5m98bjvh7rlivu9g.jpeg"/>
          <p:cNvPicPr>
            <a:picLocks noChangeAspect="1"/>
          </p:cNvPicPr>
          <p:nvPr/>
        </p:nvPicPr>
        <p:blipFill>
          <a:blip r:embed="rId4"/>
          <a:srcRect t="7258" r="4849" b="7258"/>
          <a:stretch/>
        </p:blipFill>
        <p:spPr>
          <a:xfrm>
            <a:off x="6629793" y="226638"/>
            <a:ext cx="5346208" cy="6404724"/>
          </a:xfrm>
          <a:prstGeom prst="roundRect">
            <a:avLst>
              <a:gd name="adj" fmla="val 2129"/>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8-27-19:58:23-d2nf5np8bjvh7rlivug0.png"/>
          <p:cNvPicPr>
            <a:picLocks noChangeAspect="1"/>
          </p:cNvPicPr>
          <p:nvPr/>
        </p:nvPicPr>
        <p:blipFill>
          <a:blip r:embed="rId4"/>
          <a:stretch>
            <a:fillRect/>
          </a:stretch>
        </p:blipFill>
        <p:spPr>
          <a:xfrm>
            <a:off x="0" y="0"/>
            <a:ext cx="12192000" cy="5181600"/>
          </a:xfrm>
          <a:prstGeom prst="rect">
            <a:avLst/>
          </a:prstGeom>
        </p:spPr>
      </p:pic>
      <p:sp>
        <p:nvSpPr>
          <p:cNvPr id="3" name="Shape 0"/>
          <p:cNvSpPr/>
          <p:nvPr/>
        </p:nvSpPr>
        <p:spPr>
          <a:xfrm>
            <a:off x="0" y="-34290"/>
            <a:ext cx="12192000" cy="6911340"/>
          </a:xfrm>
          <a:prstGeom prst="rect">
            <a:avLst/>
          </a:prstGeom>
          <a:solidFill>
            <a:srgbClr val="1596CE">
              <a:alpha val="34902"/>
            </a:srgbClr>
          </a:solidFill>
          <a:ln/>
        </p:spPr>
      </p:sp>
      <p:sp>
        <p:nvSpPr>
          <p:cNvPr id="4" name="Text 1"/>
          <p:cNvSpPr/>
          <p:nvPr/>
        </p:nvSpPr>
        <p:spPr>
          <a:xfrm>
            <a:off x="0" y="-34290"/>
            <a:ext cx="12192000" cy="691134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19:58:18-d2nf5mh8bjvh7rlivucg.png"/>
          <p:cNvPicPr>
            <a:picLocks noChangeAspect="1"/>
          </p:cNvPicPr>
          <p:nvPr/>
        </p:nvPicPr>
        <p:blipFill>
          <a:blip r:embed="rId5"/>
          <a:stretch>
            <a:fillRect/>
          </a:stretch>
        </p:blipFill>
        <p:spPr>
          <a:xfrm>
            <a:off x="0" y="0"/>
            <a:ext cx="12192000" cy="6857999"/>
          </a:xfrm>
          <a:prstGeom prst="rect">
            <a:avLst/>
          </a:prstGeom>
        </p:spPr>
      </p:pic>
      <p:sp>
        <p:nvSpPr>
          <p:cNvPr id="6" name="Shape 2"/>
          <p:cNvSpPr/>
          <p:nvPr/>
        </p:nvSpPr>
        <p:spPr>
          <a:xfrm>
            <a:off x="0" y="4781550"/>
            <a:ext cx="12192000" cy="2095500"/>
          </a:xfrm>
          <a:prstGeom prst="rect">
            <a:avLst/>
          </a:prstGeom>
          <a:solidFill>
            <a:srgbClr val="FFFFFF"/>
          </a:solidFill>
          <a:ln/>
        </p:spPr>
      </p:sp>
      <p:sp>
        <p:nvSpPr>
          <p:cNvPr id="7" name="Text 3"/>
          <p:cNvSpPr/>
          <p:nvPr/>
        </p:nvSpPr>
        <p:spPr>
          <a:xfrm>
            <a:off x="0" y="4781550"/>
            <a:ext cx="12192000" cy="20955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003299" y="3010535"/>
            <a:ext cx="7817971" cy="499467"/>
          </a:xfrm>
          <a:prstGeom prst="rect">
            <a:avLst/>
          </a:prstGeom>
          <a:noFill/>
          <a:ln/>
        </p:spPr>
        <p:txBody>
          <a:bodyPr wrap="square" lIns="91440" tIns="45720" rIns="91440" bIns="45720" rtlCol="0" anchor="t">
            <a:spAutoFit/>
          </a:bodyPr>
          <a:lstStyle/>
          <a:p>
            <a:pPr>
              <a:lnSpc>
                <a:spcPct val="100000"/>
              </a:lnSpc>
            </a:pPr>
            <a:r>
              <a:rPr lang="en-US" sz="3200" dirty="0">
                <a:solidFill>
                  <a:srgbClr val="FFFFFF"/>
                </a:solidFill>
                <a:latin typeface="MiSans" pitchFamily="34" charset="0"/>
                <a:ea typeface="MiSans" pitchFamily="34" charset="-122"/>
                <a:cs typeface="MiSans" pitchFamily="34" charset="-120"/>
              </a:rPr>
              <a:t>Capstone Kick-off</a:t>
            </a:r>
            <a:endParaRPr lang="en-US" sz="1600" dirty="0"/>
          </a:p>
        </p:txBody>
      </p:sp>
      <p:sp>
        <p:nvSpPr>
          <p:cNvPr id="9" name="Text 5"/>
          <p:cNvSpPr/>
          <p:nvPr/>
        </p:nvSpPr>
        <p:spPr>
          <a:xfrm>
            <a:off x="3679190" y="1565275"/>
            <a:ext cx="3399155" cy="1481534"/>
          </a:xfrm>
          <a:prstGeom prst="rect">
            <a:avLst/>
          </a:prstGeom>
          <a:noFill/>
          <a:ln/>
        </p:spPr>
        <p:txBody>
          <a:bodyPr wrap="square" lIns="91440" tIns="45720" rIns="91440" bIns="45720" rtlCol="0" anchor="t">
            <a:spAutoFit/>
          </a:bodyPr>
          <a:lstStyle/>
          <a:p>
            <a:pPr>
              <a:lnSpc>
                <a:spcPct val="100000"/>
              </a:lnSpc>
            </a:pPr>
            <a:r>
              <a:rPr lang="en-US" sz="9600" dirty="0">
                <a:solidFill>
                  <a:srgbClr val="FFFFFF"/>
                </a:solidFill>
                <a:latin typeface="MiSans" pitchFamily="34" charset="0"/>
                <a:ea typeface="MiSans" pitchFamily="34" charset="-122"/>
                <a:cs typeface="MiSans" pitchFamily="34" charset="-120"/>
              </a:rPr>
              <a:t>01</a:t>
            </a:r>
            <a:endParaRPr lang="en-US" sz="1600" dirty="0"/>
          </a:p>
        </p:txBody>
      </p:sp>
      <p:sp>
        <p:nvSpPr>
          <p:cNvPr id="10" name="Text 6"/>
          <p:cNvSpPr/>
          <p:nvPr/>
        </p:nvSpPr>
        <p:spPr>
          <a:xfrm>
            <a:off x="1003300" y="1565275"/>
            <a:ext cx="2910205" cy="1358900"/>
          </a:xfrm>
          <a:prstGeom prst="rect">
            <a:avLst/>
          </a:prstGeom>
          <a:noFill/>
          <a:ln/>
        </p:spPr>
        <p:txBody>
          <a:bodyPr wrap="square" lIns="91440" tIns="45720" rIns="91440" bIns="45720" rtlCol="0" anchor="t">
            <a:spAutoFit/>
          </a:bodyPr>
          <a:lstStyle/>
          <a:p>
            <a:pPr>
              <a:lnSpc>
                <a:spcPct val="100000"/>
              </a:lnSpc>
            </a:pPr>
            <a:r>
              <a:rPr lang="en-US" sz="8800" dirty="0">
                <a:solidFill>
                  <a:srgbClr val="FFFFFF"/>
                </a:solidFill>
                <a:latin typeface="MiSans" pitchFamily="34" charset="0"/>
                <a:ea typeface="MiSans" pitchFamily="34" charset="-122"/>
                <a:cs typeface="MiSans" pitchFamily="34" charset="-120"/>
              </a:rPr>
              <a:t>Part.</a:t>
            </a:r>
            <a:endParaRPr lang="en-US" sz="1600" dirty="0"/>
          </a:p>
        </p:txBody>
      </p:sp>
      <p:sp>
        <p:nvSpPr>
          <p:cNvPr id="11" name="Shape 7"/>
          <p:cNvSpPr/>
          <p:nvPr/>
        </p:nvSpPr>
        <p:spPr>
          <a:xfrm>
            <a:off x="1003300" y="3832778"/>
            <a:ext cx="10296671" cy="142613"/>
          </a:xfrm>
          <a:prstGeom prst="rect">
            <a:avLst/>
          </a:prstGeom>
          <a:solidFill>
            <a:srgbClr val="FFFFFF"/>
          </a:solidFill>
          <a:ln/>
        </p:spPr>
      </p:sp>
      <p:sp>
        <p:nvSpPr>
          <p:cNvPr id="12" name="Text 8"/>
          <p:cNvSpPr/>
          <p:nvPr/>
        </p:nvSpPr>
        <p:spPr>
          <a:xfrm>
            <a:off x="1003300" y="3832778"/>
            <a:ext cx="10296671" cy="142613"/>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254000" y="2171700"/>
            <a:ext cx="11988800" cy="609600"/>
          </a:xfrm>
          <a:prstGeom prst="rect">
            <a:avLst/>
          </a:prstGeom>
          <a:noFill/>
          <a:ln/>
        </p:spPr>
        <p:txBody>
          <a:bodyPr wrap="square" lIns="0" tIns="0" rIns="0" bIns="0" rtlCol="0" anchor="ctr"/>
          <a:lstStyle/>
          <a:p>
            <a:pPr>
              <a:lnSpc>
                <a:spcPct val="80000"/>
              </a:lnSpc>
            </a:pPr>
            <a:r>
              <a:rPr lang="en-US" sz="4800" b="1" dirty="0">
                <a:solidFill>
                  <a:srgbClr val="0093B2"/>
                </a:solidFill>
                <a:latin typeface="Noto Sans SC" pitchFamily="34" charset="0"/>
                <a:ea typeface="Noto Sans SC" pitchFamily="34" charset="-122"/>
                <a:cs typeface="Noto Sans SC" pitchFamily="34" charset="-120"/>
              </a:rPr>
              <a:t>Your Mission: Human-AI Co-Creation</a:t>
            </a:r>
            <a:endParaRPr lang="en-US" sz="1600" dirty="0"/>
          </a:p>
        </p:txBody>
      </p:sp>
      <p:sp>
        <p:nvSpPr>
          <p:cNvPr id="4" name="Shape 1"/>
          <p:cNvSpPr/>
          <p:nvPr/>
        </p:nvSpPr>
        <p:spPr>
          <a:xfrm>
            <a:off x="254000" y="2984500"/>
            <a:ext cx="1219200" cy="76200"/>
          </a:xfrm>
          <a:custGeom>
            <a:avLst/>
            <a:gdLst/>
            <a:ahLst/>
            <a:cxnLst/>
            <a:rect l="l" t="t" r="r" b="b"/>
            <a:pathLst>
              <a:path w="1219200" h="76200">
                <a:moveTo>
                  <a:pt x="0" y="0"/>
                </a:moveTo>
                <a:lnTo>
                  <a:pt x="1219200" y="0"/>
                </a:lnTo>
                <a:lnTo>
                  <a:pt x="1219200" y="76200"/>
                </a:lnTo>
                <a:lnTo>
                  <a:pt x="0" y="76200"/>
                </a:lnTo>
                <a:lnTo>
                  <a:pt x="0" y="0"/>
                </a:lnTo>
                <a:close/>
              </a:path>
            </a:pathLst>
          </a:custGeom>
          <a:solidFill>
            <a:srgbClr val="00C4E6"/>
          </a:solidFill>
          <a:ln/>
        </p:spPr>
      </p:sp>
      <p:sp>
        <p:nvSpPr>
          <p:cNvPr id="5" name="Text 2"/>
          <p:cNvSpPr/>
          <p:nvPr/>
        </p:nvSpPr>
        <p:spPr>
          <a:xfrm>
            <a:off x="254000" y="3365500"/>
            <a:ext cx="9855200" cy="1320800"/>
          </a:xfrm>
          <a:prstGeom prst="rect">
            <a:avLst/>
          </a:prstGeom>
          <a:noFill/>
          <a:ln/>
        </p:spPr>
        <p:txBody>
          <a:bodyPr wrap="square" lIns="0" tIns="0" rIns="0" bIns="0" rtlCol="0" anchor="ctr"/>
          <a:lstStyle/>
          <a:p>
            <a:pPr>
              <a:lnSpc>
                <a:spcPct val="140000"/>
              </a:lnSpc>
            </a:pPr>
            <a:r>
              <a:rPr lang="en-US" sz="1600" dirty="0">
                <a:solidFill>
                  <a:srgbClr val="3A4F5C"/>
                </a:solidFill>
                <a:latin typeface="MiSans" pitchFamily="34" charset="0"/>
                <a:ea typeface="MiSans" pitchFamily="34" charset="-122"/>
                <a:cs typeface="MiSans" pitchFamily="34" charset="-120"/>
              </a:rPr>
              <a:t>This capstone unites every prior lesson—prompting, generative and agentic AI, ethics, privacy, oversight—into one tangible project. You choose the domain, define the purpose, and invite AI in as a </a:t>
            </a:r>
            <a:r>
              <a:rPr lang="en-US" sz="1600" dirty="0">
                <a:solidFill>
                  <a:srgbClr val="0093B2"/>
                </a:solidFill>
                <a:highlight>
                  <a:srgbClr val="00C4E6">
                    <a:alpha val="30000"/>
                  </a:srgbClr>
                </a:highlight>
                <a:latin typeface="MiSans" pitchFamily="34" charset="0"/>
                <a:ea typeface="MiSans" pitchFamily="34" charset="-122"/>
                <a:cs typeface="MiSans" pitchFamily="34" charset="-120"/>
              </a:rPr>
              <a:t>creative partner, not a substitute </a:t>
            </a:r>
            <a:r>
              <a:rPr lang="en-US" sz="1600" dirty="0">
                <a:solidFill>
                  <a:srgbClr val="3A4F5C"/>
                </a:solidFill>
                <a:latin typeface="MiSans" pitchFamily="34" charset="0"/>
                <a:ea typeface="MiSans" pitchFamily="34" charset="-122"/>
                <a:cs typeface="MiSans" pitchFamily="34" charset="-120"/>
              </a:rPr>
              <a:t>. Success is measured by thoughtful iteration, responsible choices, and clear reflection on how human vision guided every machine suggestion.</a:t>
            </a:r>
            <a:endParaRPr lang="en-US" sz="1600" dirty="0"/>
          </a:p>
        </p:txBody>
      </p:sp>
      <p:pic>
        <p:nvPicPr>
          <p:cNvPr id="6" name="Image 1" descr="https://kimi-web-img.moonshot.cn/img/www.acadecraft.com/60f30e3dda6d5ea20c3f27eef5337e8b22c6c798.jpg"/>
          <p:cNvPicPr>
            <a:picLocks noChangeAspect="1"/>
          </p:cNvPicPr>
          <p:nvPr/>
        </p:nvPicPr>
        <p:blipFill>
          <a:blip r:embed="rId4"/>
          <a:srcRect t="37" b="37"/>
          <a:stretch/>
        </p:blipFill>
        <p:spPr>
          <a:xfrm>
            <a:off x="9347200" y="4826000"/>
            <a:ext cx="2438400" cy="1625600"/>
          </a:xfrm>
          <a:prstGeom prst="roundRect">
            <a:avLst>
              <a:gd name="adj" fmla="val 6250"/>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139700" y="1854200"/>
            <a:ext cx="11912600" cy="508000"/>
          </a:xfrm>
          <a:prstGeom prst="rect">
            <a:avLst/>
          </a:prstGeom>
          <a:noFill/>
          <a:ln/>
        </p:spPr>
        <p:txBody>
          <a:bodyPr wrap="square" lIns="0" tIns="0" rIns="0" bIns="0" rtlCol="0" anchor="ctr"/>
          <a:lstStyle/>
          <a:p>
            <a:pPr algn="ctr">
              <a:lnSpc>
                <a:spcPct val="90000"/>
              </a:lnSpc>
            </a:pPr>
            <a:r>
              <a:rPr lang="en-US" sz="3600" b="1" dirty="0">
                <a:solidFill>
                  <a:srgbClr val="0093B2"/>
                </a:solidFill>
                <a:latin typeface="Noto Sans SC" pitchFamily="34" charset="0"/>
                <a:ea typeface="Noto Sans SC" pitchFamily="34" charset="-122"/>
                <a:cs typeface="Noto Sans SC" pitchFamily="34" charset="-120"/>
              </a:rPr>
              <a:t>Project Menu: Pick Your Passion</a:t>
            </a:r>
            <a:endParaRPr lang="en-US" sz="1600" dirty="0"/>
          </a:p>
        </p:txBody>
      </p:sp>
      <p:sp>
        <p:nvSpPr>
          <p:cNvPr id="4" name="Shape 1"/>
          <p:cNvSpPr/>
          <p:nvPr/>
        </p:nvSpPr>
        <p:spPr>
          <a:xfrm>
            <a:off x="254000" y="2768600"/>
            <a:ext cx="3695700" cy="1016000"/>
          </a:xfrm>
          <a:custGeom>
            <a:avLst/>
            <a:gdLst/>
            <a:ahLst/>
            <a:cxnLst/>
            <a:rect l="l" t="t" r="r" b="b"/>
            <a:pathLst>
              <a:path w="3695700" h="1016000">
                <a:moveTo>
                  <a:pt x="101600" y="0"/>
                </a:moveTo>
                <a:lnTo>
                  <a:pt x="3594100" y="0"/>
                </a:lnTo>
                <a:cubicBezTo>
                  <a:pt x="3650175" y="0"/>
                  <a:pt x="3695700" y="45525"/>
                  <a:pt x="3695700" y="101600"/>
                </a:cubicBezTo>
                <a:lnTo>
                  <a:pt x="3695700" y="914400"/>
                </a:lnTo>
                <a:cubicBezTo>
                  <a:pt x="3695700" y="970475"/>
                  <a:pt x="3650175" y="1016000"/>
                  <a:pt x="3594100" y="1016000"/>
                </a:cubicBezTo>
                <a:lnTo>
                  <a:pt x="101600" y="1016000"/>
                </a:lnTo>
                <a:cubicBezTo>
                  <a:pt x="45525" y="1016000"/>
                  <a:pt x="0" y="970475"/>
                  <a:pt x="0" y="914400"/>
                </a:cubicBezTo>
                <a:lnTo>
                  <a:pt x="0" y="101600"/>
                </a:lnTo>
                <a:cubicBezTo>
                  <a:pt x="0" y="45525"/>
                  <a:pt x="45525" y="0"/>
                  <a:pt x="101600" y="0"/>
                </a:cubicBezTo>
                <a:close/>
              </a:path>
            </a:pathLst>
          </a:custGeom>
          <a:solidFill>
            <a:srgbClr val="0093B2">
              <a:alpha val="10196"/>
            </a:srgbClr>
          </a:solidFill>
          <a:ln/>
        </p:spPr>
      </p:sp>
      <p:sp>
        <p:nvSpPr>
          <p:cNvPr id="5" name="Shape 2"/>
          <p:cNvSpPr/>
          <p:nvPr/>
        </p:nvSpPr>
        <p:spPr>
          <a:xfrm>
            <a:off x="508000" y="3086100"/>
            <a:ext cx="381000" cy="381000"/>
          </a:xfrm>
          <a:custGeom>
            <a:avLst/>
            <a:gdLst/>
            <a:ahLst/>
            <a:cxnLst/>
            <a:rect l="l" t="t" r="r" b="b"/>
            <a:pathLst>
              <a:path w="381000" h="381000">
                <a:moveTo>
                  <a:pt x="274216" y="13618"/>
                </a:moveTo>
                <a:lnTo>
                  <a:pt x="236934" y="50899"/>
                </a:lnTo>
                <a:lnTo>
                  <a:pt x="330175" y="144140"/>
                </a:lnTo>
                <a:lnTo>
                  <a:pt x="367457" y="106859"/>
                </a:lnTo>
                <a:cubicBezTo>
                  <a:pt x="383753" y="90562"/>
                  <a:pt x="383753" y="64219"/>
                  <a:pt x="367457" y="47923"/>
                </a:cubicBezTo>
                <a:lnTo>
                  <a:pt x="333152" y="13618"/>
                </a:lnTo>
                <a:cubicBezTo>
                  <a:pt x="316855" y="-2679"/>
                  <a:pt x="290513" y="-2679"/>
                  <a:pt x="274216" y="13618"/>
                </a:cubicBezTo>
                <a:close/>
                <a:moveTo>
                  <a:pt x="207838" y="72330"/>
                </a:moveTo>
                <a:lnTo>
                  <a:pt x="207466" y="72405"/>
                </a:lnTo>
                <a:lnTo>
                  <a:pt x="100236" y="104552"/>
                </a:lnTo>
                <a:cubicBezTo>
                  <a:pt x="85427" y="109017"/>
                  <a:pt x="73670" y="120328"/>
                  <a:pt x="68759" y="135062"/>
                </a:cubicBezTo>
                <a:lnTo>
                  <a:pt x="2828" y="331738"/>
                </a:lnTo>
                <a:cubicBezTo>
                  <a:pt x="670" y="338212"/>
                  <a:pt x="1414" y="345281"/>
                  <a:pt x="4688" y="351086"/>
                </a:cubicBezTo>
                <a:lnTo>
                  <a:pt x="120328" y="235446"/>
                </a:lnTo>
                <a:cubicBezTo>
                  <a:pt x="119509" y="232470"/>
                  <a:pt x="119137" y="229419"/>
                  <a:pt x="119137" y="226219"/>
                </a:cubicBezTo>
                <a:cubicBezTo>
                  <a:pt x="119137" y="206499"/>
                  <a:pt x="135136" y="190500"/>
                  <a:pt x="154856" y="190500"/>
                </a:cubicBezTo>
                <a:cubicBezTo>
                  <a:pt x="174575" y="190500"/>
                  <a:pt x="190574" y="206499"/>
                  <a:pt x="190574" y="226219"/>
                </a:cubicBezTo>
                <a:cubicBezTo>
                  <a:pt x="190574" y="245938"/>
                  <a:pt x="174575" y="261938"/>
                  <a:pt x="154856" y="261938"/>
                </a:cubicBezTo>
                <a:cubicBezTo>
                  <a:pt x="151656" y="261938"/>
                  <a:pt x="148530" y="261491"/>
                  <a:pt x="145628" y="260747"/>
                </a:cubicBezTo>
                <a:lnTo>
                  <a:pt x="29989" y="376312"/>
                </a:lnTo>
                <a:cubicBezTo>
                  <a:pt x="35793" y="379586"/>
                  <a:pt x="42788" y="380330"/>
                  <a:pt x="49337" y="378172"/>
                </a:cubicBezTo>
                <a:lnTo>
                  <a:pt x="246013" y="312241"/>
                </a:lnTo>
                <a:cubicBezTo>
                  <a:pt x="260672" y="307330"/>
                  <a:pt x="272058" y="295573"/>
                  <a:pt x="276523" y="280764"/>
                </a:cubicBezTo>
                <a:lnTo>
                  <a:pt x="308670" y="173534"/>
                </a:lnTo>
                <a:lnTo>
                  <a:pt x="308744" y="173162"/>
                </a:lnTo>
                <a:lnTo>
                  <a:pt x="207913" y="72330"/>
                </a:lnTo>
                <a:close/>
              </a:path>
            </a:pathLst>
          </a:custGeom>
          <a:solidFill>
            <a:srgbClr val="0093B2"/>
          </a:solidFill>
          <a:ln/>
        </p:spPr>
      </p:sp>
      <p:sp>
        <p:nvSpPr>
          <p:cNvPr id="6" name="Text 3"/>
          <p:cNvSpPr/>
          <p:nvPr/>
        </p:nvSpPr>
        <p:spPr>
          <a:xfrm>
            <a:off x="1136650" y="2971800"/>
            <a:ext cx="1943100" cy="355600"/>
          </a:xfrm>
          <a:prstGeom prst="rect">
            <a:avLst/>
          </a:prstGeom>
          <a:noFill/>
          <a:ln/>
        </p:spPr>
        <p:txBody>
          <a:bodyPr wrap="square" lIns="0" tIns="0" rIns="0" bIns="0" rtlCol="0" anchor="ctr"/>
          <a:lstStyle/>
          <a:p>
            <a:pPr>
              <a:lnSpc>
                <a:spcPct val="130000"/>
              </a:lnSpc>
            </a:pPr>
            <a:r>
              <a:rPr lang="en-US" sz="1800" b="1" dirty="0">
                <a:solidFill>
                  <a:srgbClr val="3A4F5C"/>
                </a:solidFill>
                <a:latin typeface="MiSans" pitchFamily="34" charset="0"/>
                <a:ea typeface="MiSans" pitchFamily="34" charset="-122"/>
                <a:cs typeface="MiSans" pitchFamily="34" charset="-120"/>
              </a:rPr>
              <a:t>Creative Writing</a:t>
            </a:r>
            <a:endParaRPr lang="en-US" sz="1600" dirty="0"/>
          </a:p>
        </p:txBody>
      </p:sp>
      <p:sp>
        <p:nvSpPr>
          <p:cNvPr id="7" name="Text 4"/>
          <p:cNvSpPr/>
          <p:nvPr/>
        </p:nvSpPr>
        <p:spPr>
          <a:xfrm>
            <a:off x="1136650" y="3327400"/>
            <a:ext cx="1917700" cy="254000"/>
          </a:xfrm>
          <a:prstGeom prst="rect">
            <a:avLst/>
          </a:prstGeom>
          <a:noFill/>
          <a:ln/>
        </p:spPr>
        <p:txBody>
          <a:bodyPr wrap="square" lIns="0" tIns="0" rIns="0" bIns="0" rtlCol="0" anchor="ctr"/>
          <a:lstStyle/>
          <a:p>
            <a:pPr>
              <a:lnSpc>
                <a:spcPct val="120000"/>
              </a:lnSpc>
            </a:pPr>
            <a:r>
              <a:rPr lang="en-US" sz="1400" dirty="0">
                <a:solidFill>
                  <a:srgbClr val="3A4F5C"/>
                </a:solidFill>
                <a:latin typeface="MiSans" pitchFamily="34" charset="0"/>
                <a:ea typeface="MiSans" pitchFamily="34" charset="-122"/>
                <a:cs typeface="MiSans" pitchFamily="34" charset="-120"/>
              </a:rPr>
              <a:t>Poems, stories, essays</a:t>
            </a:r>
            <a:endParaRPr lang="en-US" sz="1600" dirty="0"/>
          </a:p>
        </p:txBody>
      </p:sp>
      <p:sp>
        <p:nvSpPr>
          <p:cNvPr id="8" name="Shape 5"/>
          <p:cNvSpPr/>
          <p:nvPr/>
        </p:nvSpPr>
        <p:spPr>
          <a:xfrm>
            <a:off x="4250267" y="2768600"/>
            <a:ext cx="3695700" cy="1016000"/>
          </a:xfrm>
          <a:custGeom>
            <a:avLst/>
            <a:gdLst/>
            <a:ahLst/>
            <a:cxnLst/>
            <a:rect l="l" t="t" r="r" b="b"/>
            <a:pathLst>
              <a:path w="3695700" h="1016000">
                <a:moveTo>
                  <a:pt x="101600" y="0"/>
                </a:moveTo>
                <a:lnTo>
                  <a:pt x="3594100" y="0"/>
                </a:lnTo>
                <a:cubicBezTo>
                  <a:pt x="3650175" y="0"/>
                  <a:pt x="3695700" y="45525"/>
                  <a:pt x="3695700" y="101600"/>
                </a:cubicBezTo>
                <a:lnTo>
                  <a:pt x="3695700" y="914400"/>
                </a:lnTo>
                <a:cubicBezTo>
                  <a:pt x="3695700" y="970475"/>
                  <a:pt x="3650175" y="1016000"/>
                  <a:pt x="3594100" y="1016000"/>
                </a:cubicBezTo>
                <a:lnTo>
                  <a:pt x="101600" y="1016000"/>
                </a:lnTo>
                <a:cubicBezTo>
                  <a:pt x="45525" y="1016000"/>
                  <a:pt x="0" y="970475"/>
                  <a:pt x="0" y="914400"/>
                </a:cubicBezTo>
                <a:lnTo>
                  <a:pt x="0" y="101600"/>
                </a:lnTo>
                <a:cubicBezTo>
                  <a:pt x="0" y="45525"/>
                  <a:pt x="45525" y="0"/>
                  <a:pt x="101600" y="0"/>
                </a:cubicBezTo>
                <a:close/>
              </a:path>
            </a:pathLst>
          </a:custGeom>
          <a:solidFill>
            <a:srgbClr val="28A8C4">
              <a:alpha val="10196"/>
            </a:srgbClr>
          </a:solidFill>
          <a:ln/>
        </p:spPr>
      </p:sp>
      <p:sp>
        <p:nvSpPr>
          <p:cNvPr id="9" name="Shape 6"/>
          <p:cNvSpPr/>
          <p:nvPr/>
        </p:nvSpPr>
        <p:spPr>
          <a:xfrm>
            <a:off x="4504267" y="3086100"/>
            <a:ext cx="381000" cy="381000"/>
          </a:xfrm>
          <a:custGeom>
            <a:avLst/>
            <a:gdLst/>
            <a:ahLst/>
            <a:cxnLst/>
            <a:rect l="l" t="t" r="r" b="b"/>
            <a:pathLst>
              <a:path w="381000" h="381000">
                <a:moveTo>
                  <a:pt x="381000" y="190500"/>
                </a:moveTo>
                <a:cubicBezTo>
                  <a:pt x="381000" y="191170"/>
                  <a:pt x="381000" y="191839"/>
                  <a:pt x="381000" y="192509"/>
                </a:cubicBezTo>
                <a:cubicBezTo>
                  <a:pt x="380702" y="219670"/>
                  <a:pt x="355997" y="238125"/>
                  <a:pt x="328836" y="238125"/>
                </a:cubicBezTo>
                <a:lnTo>
                  <a:pt x="255984" y="238125"/>
                </a:lnTo>
                <a:cubicBezTo>
                  <a:pt x="236265" y="238125"/>
                  <a:pt x="220266" y="254124"/>
                  <a:pt x="220266" y="273844"/>
                </a:cubicBezTo>
                <a:cubicBezTo>
                  <a:pt x="220266" y="276374"/>
                  <a:pt x="220563" y="278829"/>
                  <a:pt x="221010" y="281211"/>
                </a:cubicBezTo>
                <a:cubicBezTo>
                  <a:pt x="222572" y="288801"/>
                  <a:pt x="225847" y="296094"/>
                  <a:pt x="229046" y="303461"/>
                </a:cubicBezTo>
                <a:cubicBezTo>
                  <a:pt x="233586" y="313730"/>
                  <a:pt x="238051" y="323924"/>
                  <a:pt x="238051" y="334714"/>
                </a:cubicBezTo>
                <a:cubicBezTo>
                  <a:pt x="238051" y="358378"/>
                  <a:pt x="221977" y="379884"/>
                  <a:pt x="198313" y="380851"/>
                </a:cubicBezTo>
                <a:cubicBezTo>
                  <a:pt x="195709" y="380926"/>
                  <a:pt x="193104" y="381000"/>
                  <a:pt x="190426" y="381000"/>
                </a:cubicBezTo>
                <a:cubicBezTo>
                  <a:pt x="85204" y="381000"/>
                  <a:pt x="-74" y="295721"/>
                  <a:pt x="-74" y="190500"/>
                </a:cubicBezTo>
                <a:cubicBezTo>
                  <a:pt x="-74" y="85279"/>
                  <a:pt x="85279" y="0"/>
                  <a:pt x="190500" y="0"/>
                </a:cubicBezTo>
                <a:cubicBezTo>
                  <a:pt x="295721" y="0"/>
                  <a:pt x="381000" y="85279"/>
                  <a:pt x="381000" y="190500"/>
                </a:cubicBezTo>
                <a:close/>
                <a:moveTo>
                  <a:pt x="95250" y="214313"/>
                </a:moveTo>
                <a:cubicBezTo>
                  <a:pt x="95250" y="201170"/>
                  <a:pt x="84580" y="190500"/>
                  <a:pt x="71438" y="190500"/>
                </a:cubicBezTo>
                <a:cubicBezTo>
                  <a:pt x="58295" y="190500"/>
                  <a:pt x="47625" y="201170"/>
                  <a:pt x="47625" y="214313"/>
                </a:cubicBezTo>
                <a:cubicBezTo>
                  <a:pt x="47625" y="227455"/>
                  <a:pt x="58295" y="238125"/>
                  <a:pt x="71438" y="238125"/>
                </a:cubicBezTo>
                <a:cubicBezTo>
                  <a:pt x="84580" y="238125"/>
                  <a:pt x="95250" y="227455"/>
                  <a:pt x="95250" y="214313"/>
                </a:cubicBezTo>
                <a:close/>
                <a:moveTo>
                  <a:pt x="95250" y="142875"/>
                </a:moveTo>
                <a:cubicBezTo>
                  <a:pt x="108392" y="142875"/>
                  <a:pt x="119063" y="132205"/>
                  <a:pt x="119063" y="119063"/>
                </a:cubicBezTo>
                <a:cubicBezTo>
                  <a:pt x="119063" y="105920"/>
                  <a:pt x="108392" y="95250"/>
                  <a:pt x="95250" y="95250"/>
                </a:cubicBezTo>
                <a:cubicBezTo>
                  <a:pt x="82108" y="95250"/>
                  <a:pt x="71438" y="105920"/>
                  <a:pt x="71438" y="119063"/>
                </a:cubicBezTo>
                <a:cubicBezTo>
                  <a:pt x="71438" y="132205"/>
                  <a:pt x="82108" y="142875"/>
                  <a:pt x="95250" y="142875"/>
                </a:cubicBezTo>
                <a:close/>
                <a:moveTo>
                  <a:pt x="214313" y="71438"/>
                </a:moveTo>
                <a:cubicBezTo>
                  <a:pt x="214313" y="58295"/>
                  <a:pt x="203642" y="47625"/>
                  <a:pt x="190500" y="47625"/>
                </a:cubicBezTo>
                <a:cubicBezTo>
                  <a:pt x="177358" y="47625"/>
                  <a:pt x="166688" y="58295"/>
                  <a:pt x="166688" y="71438"/>
                </a:cubicBezTo>
                <a:cubicBezTo>
                  <a:pt x="166688" y="84580"/>
                  <a:pt x="177358" y="95250"/>
                  <a:pt x="190500" y="95250"/>
                </a:cubicBezTo>
                <a:cubicBezTo>
                  <a:pt x="203642" y="95250"/>
                  <a:pt x="214313" y="84580"/>
                  <a:pt x="214313" y="71438"/>
                </a:cubicBezTo>
                <a:close/>
                <a:moveTo>
                  <a:pt x="285750" y="142875"/>
                </a:moveTo>
                <a:cubicBezTo>
                  <a:pt x="298892" y="142875"/>
                  <a:pt x="309563" y="132205"/>
                  <a:pt x="309563" y="119063"/>
                </a:cubicBezTo>
                <a:cubicBezTo>
                  <a:pt x="309563" y="105920"/>
                  <a:pt x="298892" y="95250"/>
                  <a:pt x="285750" y="95250"/>
                </a:cubicBezTo>
                <a:cubicBezTo>
                  <a:pt x="272608" y="95250"/>
                  <a:pt x="261938" y="105920"/>
                  <a:pt x="261938" y="119063"/>
                </a:cubicBezTo>
                <a:cubicBezTo>
                  <a:pt x="261938" y="132205"/>
                  <a:pt x="272608" y="142875"/>
                  <a:pt x="285750" y="142875"/>
                </a:cubicBezTo>
                <a:close/>
              </a:path>
            </a:pathLst>
          </a:custGeom>
          <a:solidFill>
            <a:srgbClr val="28A8C4"/>
          </a:solidFill>
          <a:ln/>
        </p:spPr>
      </p:sp>
      <p:sp>
        <p:nvSpPr>
          <p:cNvPr id="10" name="Text 7"/>
          <p:cNvSpPr/>
          <p:nvPr/>
        </p:nvSpPr>
        <p:spPr>
          <a:xfrm>
            <a:off x="5132917" y="2971800"/>
            <a:ext cx="2692400" cy="355600"/>
          </a:xfrm>
          <a:prstGeom prst="rect">
            <a:avLst/>
          </a:prstGeom>
          <a:noFill/>
          <a:ln/>
        </p:spPr>
        <p:txBody>
          <a:bodyPr wrap="square" lIns="0" tIns="0" rIns="0" bIns="0" rtlCol="0" anchor="ctr"/>
          <a:lstStyle/>
          <a:p>
            <a:pPr>
              <a:lnSpc>
                <a:spcPct val="130000"/>
              </a:lnSpc>
            </a:pPr>
            <a:r>
              <a:rPr lang="en-US" sz="1800" b="1" dirty="0">
                <a:solidFill>
                  <a:srgbClr val="3A4F5C"/>
                </a:solidFill>
                <a:latin typeface="MiSans" pitchFamily="34" charset="0"/>
                <a:ea typeface="MiSans" pitchFamily="34" charset="-122"/>
                <a:cs typeface="MiSans" pitchFamily="34" charset="-120"/>
              </a:rPr>
              <a:t>Digital Art &amp; Multimedia</a:t>
            </a:r>
            <a:endParaRPr lang="en-US" sz="1600" dirty="0"/>
          </a:p>
        </p:txBody>
      </p:sp>
      <p:sp>
        <p:nvSpPr>
          <p:cNvPr id="11" name="Text 8"/>
          <p:cNvSpPr/>
          <p:nvPr/>
        </p:nvSpPr>
        <p:spPr>
          <a:xfrm>
            <a:off x="5132917" y="3327400"/>
            <a:ext cx="2667000" cy="254000"/>
          </a:xfrm>
          <a:prstGeom prst="rect">
            <a:avLst/>
          </a:prstGeom>
          <a:noFill/>
          <a:ln/>
        </p:spPr>
        <p:txBody>
          <a:bodyPr wrap="square" lIns="0" tIns="0" rIns="0" bIns="0" rtlCol="0" anchor="ctr"/>
          <a:lstStyle/>
          <a:p>
            <a:pPr>
              <a:lnSpc>
                <a:spcPct val="120000"/>
              </a:lnSpc>
            </a:pPr>
            <a:r>
              <a:rPr lang="en-US" sz="1400" dirty="0">
                <a:solidFill>
                  <a:srgbClr val="3A4F5C"/>
                </a:solidFill>
                <a:latin typeface="MiSans" pitchFamily="34" charset="0"/>
                <a:ea typeface="MiSans" pitchFamily="34" charset="-122"/>
                <a:cs typeface="MiSans" pitchFamily="34" charset="-120"/>
              </a:rPr>
              <a:t>Images, video, music</a:t>
            </a:r>
            <a:endParaRPr lang="en-US" sz="1600" dirty="0"/>
          </a:p>
        </p:txBody>
      </p:sp>
      <p:sp>
        <p:nvSpPr>
          <p:cNvPr id="12" name="Shape 9"/>
          <p:cNvSpPr/>
          <p:nvPr/>
        </p:nvSpPr>
        <p:spPr>
          <a:xfrm>
            <a:off x="8246534" y="2768600"/>
            <a:ext cx="3695700" cy="1016000"/>
          </a:xfrm>
          <a:custGeom>
            <a:avLst/>
            <a:gdLst/>
            <a:ahLst/>
            <a:cxnLst/>
            <a:rect l="l" t="t" r="r" b="b"/>
            <a:pathLst>
              <a:path w="3695700" h="1016000">
                <a:moveTo>
                  <a:pt x="101600" y="0"/>
                </a:moveTo>
                <a:lnTo>
                  <a:pt x="3594100" y="0"/>
                </a:lnTo>
                <a:cubicBezTo>
                  <a:pt x="3650175" y="0"/>
                  <a:pt x="3695700" y="45525"/>
                  <a:pt x="3695700" y="101600"/>
                </a:cubicBezTo>
                <a:lnTo>
                  <a:pt x="3695700" y="914400"/>
                </a:lnTo>
                <a:cubicBezTo>
                  <a:pt x="3695700" y="970475"/>
                  <a:pt x="3650175" y="1016000"/>
                  <a:pt x="3594100" y="1016000"/>
                </a:cubicBezTo>
                <a:lnTo>
                  <a:pt x="101600" y="1016000"/>
                </a:lnTo>
                <a:cubicBezTo>
                  <a:pt x="45525" y="1016000"/>
                  <a:pt x="0" y="970475"/>
                  <a:pt x="0" y="914400"/>
                </a:cubicBezTo>
                <a:lnTo>
                  <a:pt x="0" y="101600"/>
                </a:lnTo>
                <a:cubicBezTo>
                  <a:pt x="0" y="45525"/>
                  <a:pt x="45525" y="0"/>
                  <a:pt x="101600" y="0"/>
                </a:cubicBezTo>
                <a:close/>
              </a:path>
            </a:pathLst>
          </a:custGeom>
          <a:solidFill>
            <a:srgbClr val="00C4E6">
              <a:alpha val="10196"/>
            </a:srgbClr>
          </a:solidFill>
          <a:ln/>
        </p:spPr>
      </p:sp>
      <p:sp>
        <p:nvSpPr>
          <p:cNvPr id="13" name="Shape 10"/>
          <p:cNvSpPr/>
          <p:nvPr/>
        </p:nvSpPr>
        <p:spPr>
          <a:xfrm>
            <a:off x="8500534" y="3086100"/>
            <a:ext cx="381000" cy="381000"/>
          </a:xfrm>
          <a:custGeom>
            <a:avLst/>
            <a:gdLst/>
            <a:ahLst/>
            <a:cxnLst/>
            <a:rect l="l" t="t" r="r" b="b"/>
            <a:pathLst>
              <a:path w="381000" h="381000">
                <a:moveTo>
                  <a:pt x="190500" y="113109"/>
                </a:moveTo>
                <a:cubicBezTo>
                  <a:pt x="226642" y="113109"/>
                  <a:pt x="255984" y="83767"/>
                  <a:pt x="255984" y="47625"/>
                </a:cubicBezTo>
                <a:cubicBezTo>
                  <a:pt x="255984" y="11483"/>
                  <a:pt x="226642" y="-17859"/>
                  <a:pt x="190500" y="-17859"/>
                </a:cubicBezTo>
                <a:cubicBezTo>
                  <a:pt x="154358" y="-17859"/>
                  <a:pt x="125016" y="11483"/>
                  <a:pt x="125016" y="47625"/>
                </a:cubicBezTo>
                <a:cubicBezTo>
                  <a:pt x="125016" y="83767"/>
                  <a:pt x="154358" y="113109"/>
                  <a:pt x="190500" y="113109"/>
                </a:cubicBezTo>
                <a:close/>
                <a:moveTo>
                  <a:pt x="190500" y="335384"/>
                </a:moveTo>
                <a:lnTo>
                  <a:pt x="190500" y="224284"/>
                </a:lnTo>
                <a:cubicBezTo>
                  <a:pt x="202629" y="219224"/>
                  <a:pt x="214982" y="214089"/>
                  <a:pt x="227484" y="208880"/>
                </a:cubicBezTo>
                <a:cubicBezTo>
                  <a:pt x="256505" y="196825"/>
                  <a:pt x="287610" y="190574"/>
                  <a:pt x="319088" y="190574"/>
                </a:cubicBezTo>
                <a:lnTo>
                  <a:pt x="333375" y="190574"/>
                </a:lnTo>
                <a:lnTo>
                  <a:pt x="333375" y="309637"/>
                </a:lnTo>
                <a:lnTo>
                  <a:pt x="319088" y="309637"/>
                </a:lnTo>
                <a:cubicBezTo>
                  <a:pt x="275109" y="309637"/>
                  <a:pt x="231502" y="318343"/>
                  <a:pt x="190872" y="335310"/>
                </a:cubicBezTo>
                <a:lnTo>
                  <a:pt x="190500" y="335459"/>
                </a:lnTo>
                <a:close/>
                <a:moveTo>
                  <a:pt x="190500" y="172641"/>
                </a:moveTo>
                <a:lnTo>
                  <a:pt x="171822" y="164827"/>
                </a:lnTo>
                <a:cubicBezTo>
                  <a:pt x="136996" y="150316"/>
                  <a:pt x="99640" y="142875"/>
                  <a:pt x="61913" y="142875"/>
                </a:cubicBezTo>
                <a:lnTo>
                  <a:pt x="35719" y="142875"/>
                </a:lnTo>
                <a:cubicBezTo>
                  <a:pt x="15999" y="142875"/>
                  <a:pt x="0" y="158874"/>
                  <a:pt x="0" y="178594"/>
                </a:cubicBezTo>
                <a:lnTo>
                  <a:pt x="0" y="321469"/>
                </a:lnTo>
                <a:cubicBezTo>
                  <a:pt x="0" y="341188"/>
                  <a:pt x="15999" y="357188"/>
                  <a:pt x="35719" y="357188"/>
                </a:cubicBezTo>
                <a:lnTo>
                  <a:pt x="61913" y="357188"/>
                </a:lnTo>
                <a:cubicBezTo>
                  <a:pt x="99640" y="357188"/>
                  <a:pt x="136996" y="364629"/>
                  <a:pt x="171822" y="379140"/>
                </a:cubicBezTo>
                <a:lnTo>
                  <a:pt x="181347" y="383084"/>
                </a:lnTo>
                <a:cubicBezTo>
                  <a:pt x="187226" y="385539"/>
                  <a:pt x="193774" y="385539"/>
                  <a:pt x="199653" y="383084"/>
                </a:cubicBezTo>
                <a:lnTo>
                  <a:pt x="209178" y="379140"/>
                </a:lnTo>
                <a:cubicBezTo>
                  <a:pt x="244004" y="364629"/>
                  <a:pt x="281360" y="357187"/>
                  <a:pt x="319088" y="357187"/>
                </a:cubicBezTo>
                <a:lnTo>
                  <a:pt x="345281" y="357187"/>
                </a:lnTo>
                <a:cubicBezTo>
                  <a:pt x="365001" y="357187"/>
                  <a:pt x="381000" y="341188"/>
                  <a:pt x="381000" y="321469"/>
                </a:cubicBezTo>
                <a:lnTo>
                  <a:pt x="381000" y="178594"/>
                </a:lnTo>
                <a:cubicBezTo>
                  <a:pt x="381000" y="158874"/>
                  <a:pt x="365001" y="142875"/>
                  <a:pt x="345281" y="142875"/>
                </a:cubicBezTo>
                <a:lnTo>
                  <a:pt x="319088" y="142875"/>
                </a:lnTo>
                <a:cubicBezTo>
                  <a:pt x="281360" y="142875"/>
                  <a:pt x="244004" y="150316"/>
                  <a:pt x="209178" y="164827"/>
                </a:cubicBezTo>
                <a:lnTo>
                  <a:pt x="190500" y="172641"/>
                </a:lnTo>
                <a:close/>
              </a:path>
            </a:pathLst>
          </a:custGeom>
          <a:solidFill>
            <a:srgbClr val="00C4E6"/>
          </a:solidFill>
          <a:ln/>
        </p:spPr>
      </p:sp>
      <p:sp>
        <p:nvSpPr>
          <p:cNvPr id="14" name="Text 11"/>
          <p:cNvSpPr/>
          <p:nvPr/>
        </p:nvSpPr>
        <p:spPr>
          <a:xfrm>
            <a:off x="9129184" y="2971800"/>
            <a:ext cx="2679700" cy="355600"/>
          </a:xfrm>
          <a:prstGeom prst="rect">
            <a:avLst/>
          </a:prstGeom>
          <a:noFill/>
          <a:ln/>
        </p:spPr>
        <p:txBody>
          <a:bodyPr wrap="square" lIns="0" tIns="0" rIns="0" bIns="0" rtlCol="0" anchor="ctr"/>
          <a:lstStyle/>
          <a:p>
            <a:pPr>
              <a:lnSpc>
                <a:spcPct val="130000"/>
              </a:lnSpc>
            </a:pPr>
            <a:r>
              <a:rPr lang="en-US" sz="1800" b="1" dirty="0">
                <a:solidFill>
                  <a:srgbClr val="3A4F5C"/>
                </a:solidFill>
                <a:latin typeface="MiSans" pitchFamily="34" charset="0"/>
                <a:ea typeface="MiSans" pitchFamily="34" charset="-122"/>
                <a:cs typeface="MiSans" pitchFamily="34" charset="-120"/>
              </a:rPr>
              <a:t>Learning &amp; Study Tools</a:t>
            </a:r>
            <a:endParaRPr lang="en-US" sz="1600" dirty="0"/>
          </a:p>
        </p:txBody>
      </p:sp>
      <p:sp>
        <p:nvSpPr>
          <p:cNvPr id="15" name="Text 12"/>
          <p:cNvSpPr/>
          <p:nvPr/>
        </p:nvSpPr>
        <p:spPr>
          <a:xfrm>
            <a:off x="9129184" y="3327400"/>
            <a:ext cx="2654300" cy="254000"/>
          </a:xfrm>
          <a:prstGeom prst="rect">
            <a:avLst/>
          </a:prstGeom>
          <a:noFill/>
          <a:ln/>
        </p:spPr>
        <p:txBody>
          <a:bodyPr wrap="square" lIns="0" tIns="0" rIns="0" bIns="0" rtlCol="0" anchor="ctr"/>
          <a:lstStyle/>
          <a:p>
            <a:pPr>
              <a:lnSpc>
                <a:spcPct val="120000"/>
              </a:lnSpc>
            </a:pPr>
            <a:r>
              <a:rPr lang="en-US" sz="1400" dirty="0">
                <a:solidFill>
                  <a:srgbClr val="3A4F5C"/>
                </a:solidFill>
                <a:latin typeface="MiSans" pitchFamily="34" charset="0"/>
                <a:ea typeface="MiSans" pitchFamily="34" charset="-122"/>
                <a:cs typeface="MiSans" pitchFamily="34" charset="-120"/>
              </a:rPr>
              <a:t>Summaries, flashcards</a:t>
            </a:r>
            <a:endParaRPr lang="en-US" sz="1600" dirty="0"/>
          </a:p>
        </p:txBody>
      </p:sp>
      <p:sp>
        <p:nvSpPr>
          <p:cNvPr id="16" name="Shape 13"/>
          <p:cNvSpPr/>
          <p:nvPr/>
        </p:nvSpPr>
        <p:spPr>
          <a:xfrm>
            <a:off x="254000" y="3987800"/>
            <a:ext cx="3695700" cy="1016000"/>
          </a:xfrm>
          <a:custGeom>
            <a:avLst/>
            <a:gdLst/>
            <a:ahLst/>
            <a:cxnLst/>
            <a:rect l="l" t="t" r="r" b="b"/>
            <a:pathLst>
              <a:path w="3695700" h="1016000">
                <a:moveTo>
                  <a:pt x="101600" y="0"/>
                </a:moveTo>
                <a:lnTo>
                  <a:pt x="3594100" y="0"/>
                </a:lnTo>
                <a:cubicBezTo>
                  <a:pt x="3650175" y="0"/>
                  <a:pt x="3695700" y="45525"/>
                  <a:pt x="3695700" y="101600"/>
                </a:cubicBezTo>
                <a:lnTo>
                  <a:pt x="3695700" y="914400"/>
                </a:lnTo>
                <a:cubicBezTo>
                  <a:pt x="3695700" y="970475"/>
                  <a:pt x="3650175" y="1016000"/>
                  <a:pt x="3594100" y="1016000"/>
                </a:cubicBezTo>
                <a:lnTo>
                  <a:pt x="101600" y="1016000"/>
                </a:lnTo>
                <a:cubicBezTo>
                  <a:pt x="45525" y="1016000"/>
                  <a:pt x="0" y="970475"/>
                  <a:pt x="0" y="914400"/>
                </a:cubicBezTo>
                <a:lnTo>
                  <a:pt x="0" y="101600"/>
                </a:lnTo>
                <a:cubicBezTo>
                  <a:pt x="0" y="45525"/>
                  <a:pt x="45525" y="0"/>
                  <a:pt x="101600" y="0"/>
                </a:cubicBezTo>
                <a:close/>
              </a:path>
            </a:pathLst>
          </a:custGeom>
          <a:solidFill>
            <a:srgbClr val="28A8C4">
              <a:alpha val="10196"/>
            </a:srgbClr>
          </a:solidFill>
          <a:ln/>
        </p:spPr>
      </p:sp>
      <p:sp>
        <p:nvSpPr>
          <p:cNvPr id="17" name="Shape 14"/>
          <p:cNvSpPr/>
          <p:nvPr/>
        </p:nvSpPr>
        <p:spPr>
          <a:xfrm>
            <a:off x="508000" y="4305300"/>
            <a:ext cx="381000" cy="381000"/>
          </a:xfrm>
          <a:custGeom>
            <a:avLst/>
            <a:gdLst/>
            <a:ahLst/>
            <a:cxnLst/>
            <a:rect l="l" t="t" r="r" b="b"/>
            <a:pathLst>
              <a:path w="381000" h="381000">
                <a:moveTo>
                  <a:pt x="148828" y="35719"/>
                </a:moveTo>
                <a:lnTo>
                  <a:pt x="232172" y="35719"/>
                </a:lnTo>
                <a:cubicBezTo>
                  <a:pt x="235446" y="35719"/>
                  <a:pt x="238125" y="38398"/>
                  <a:pt x="238125" y="41672"/>
                </a:cubicBezTo>
                <a:lnTo>
                  <a:pt x="238125" y="71438"/>
                </a:lnTo>
                <a:lnTo>
                  <a:pt x="142875" y="71438"/>
                </a:lnTo>
                <a:lnTo>
                  <a:pt x="142875" y="41672"/>
                </a:lnTo>
                <a:cubicBezTo>
                  <a:pt x="142875" y="38398"/>
                  <a:pt x="145554" y="35719"/>
                  <a:pt x="148828" y="35719"/>
                </a:cubicBezTo>
                <a:close/>
                <a:moveTo>
                  <a:pt x="107156" y="41672"/>
                </a:moveTo>
                <a:lnTo>
                  <a:pt x="107156" y="71438"/>
                </a:lnTo>
                <a:lnTo>
                  <a:pt x="47625" y="71438"/>
                </a:lnTo>
                <a:cubicBezTo>
                  <a:pt x="21357" y="71438"/>
                  <a:pt x="0" y="92794"/>
                  <a:pt x="0" y="119063"/>
                </a:cubicBezTo>
                <a:lnTo>
                  <a:pt x="0" y="190500"/>
                </a:lnTo>
                <a:lnTo>
                  <a:pt x="381000" y="190500"/>
                </a:lnTo>
                <a:lnTo>
                  <a:pt x="381000" y="119063"/>
                </a:lnTo>
                <a:cubicBezTo>
                  <a:pt x="381000" y="92794"/>
                  <a:pt x="359643" y="71438"/>
                  <a:pt x="333375" y="71438"/>
                </a:cubicBezTo>
                <a:lnTo>
                  <a:pt x="273844" y="71438"/>
                </a:lnTo>
                <a:lnTo>
                  <a:pt x="273844" y="41672"/>
                </a:lnTo>
                <a:cubicBezTo>
                  <a:pt x="273844" y="18678"/>
                  <a:pt x="255166" y="0"/>
                  <a:pt x="232172" y="0"/>
                </a:cubicBezTo>
                <a:lnTo>
                  <a:pt x="148828" y="0"/>
                </a:lnTo>
                <a:cubicBezTo>
                  <a:pt x="125834" y="0"/>
                  <a:pt x="107156" y="18678"/>
                  <a:pt x="107156" y="41672"/>
                </a:cubicBezTo>
                <a:close/>
                <a:moveTo>
                  <a:pt x="381000" y="226219"/>
                </a:moveTo>
                <a:lnTo>
                  <a:pt x="238125" y="226219"/>
                </a:lnTo>
                <a:lnTo>
                  <a:pt x="238125" y="238125"/>
                </a:lnTo>
                <a:cubicBezTo>
                  <a:pt x="238125" y="251296"/>
                  <a:pt x="227484" y="261938"/>
                  <a:pt x="214313" y="261938"/>
                </a:cubicBezTo>
                <a:lnTo>
                  <a:pt x="166688" y="261938"/>
                </a:lnTo>
                <a:cubicBezTo>
                  <a:pt x="153516" y="261938"/>
                  <a:pt x="142875" y="251296"/>
                  <a:pt x="142875" y="238125"/>
                </a:cubicBezTo>
                <a:lnTo>
                  <a:pt x="142875" y="226219"/>
                </a:lnTo>
                <a:lnTo>
                  <a:pt x="0" y="226219"/>
                </a:lnTo>
                <a:lnTo>
                  <a:pt x="0" y="309563"/>
                </a:lnTo>
                <a:cubicBezTo>
                  <a:pt x="0" y="335831"/>
                  <a:pt x="21357" y="357188"/>
                  <a:pt x="47625" y="357188"/>
                </a:cubicBezTo>
                <a:lnTo>
                  <a:pt x="333375" y="357188"/>
                </a:lnTo>
                <a:cubicBezTo>
                  <a:pt x="359643" y="357188"/>
                  <a:pt x="381000" y="335831"/>
                  <a:pt x="381000" y="309563"/>
                </a:cubicBezTo>
                <a:lnTo>
                  <a:pt x="381000" y="226219"/>
                </a:lnTo>
                <a:close/>
              </a:path>
            </a:pathLst>
          </a:custGeom>
          <a:solidFill>
            <a:srgbClr val="28A8C4"/>
          </a:solidFill>
          <a:ln/>
        </p:spPr>
      </p:sp>
      <p:sp>
        <p:nvSpPr>
          <p:cNvPr id="18" name="Text 15"/>
          <p:cNvSpPr/>
          <p:nvPr/>
        </p:nvSpPr>
        <p:spPr>
          <a:xfrm>
            <a:off x="1136650" y="4191000"/>
            <a:ext cx="2451100" cy="355600"/>
          </a:xfrm>
          <a:prstGeom prst="rect">
            <a:avLst/>
          </a:prstGeom>
          <a:noFill/>
          <a:ln/>
        </p:spPr>
        <p:txBody>
          <a:bodyPr wrap="square" lIns="0" tIns="0" rIns="0" bIns="0" rtlCol="0" anchor="ctr"/>
          <a:lstStyle/>
          <a:p>
            <a:pPr>
              <a:lnSpc>
                <a:spcPct val="130000"/>
              </a:lnSpc>
            </a:pPr>
            <a:r>
              <a:rPr lang="en-US" sz="1800" b="1" dirty="0">
                <a:solidFill>
                  <a:srgbClr val="3A4F5C"/>
                </a:solidFill>
                <a:latin typeface="MiSans" pitchFamily="34" charset="0"/>
                <a:ea typeface="MiSans" pitchFamily="34" charset="-122"/>
                <a:cs typeface="MiSans" pitchFamily="34" charset="-120"/>
              </a:rPr>
              <a:t>Professional Projects</a:t>
            </a:r>
            <a:endParaRPr lang="en-US" sz="1600" dirty="0"/>
          </a:p>
        </p:txBody>
      </p:sp>
      <p:sp>
        <p:nvSpPr>
          <p:cNvPr id="19" name="Text 16"/>
          <p:cNvSpPr/>
          <p:nvPr/>
        </p:nvSpPr>
        <p:spPr>
          <a:xfrm>
            <a:off x="1136650" y="4546600"/>
            <a:ext cx="2425700" cy="254000"/>
          </a:xfrm>
          <a:prstGeom prst="rect">
            <a:avLst/>
          </a:prstGeom>
          <a:noFill/>
          <a:ln/>
        </p:spPr>
        <p:txBody>
          <a:bodyPr wrap="square" lIns="0" tIns="0" rIns="0" bIns="0" rtlCol="0" anchor="ctr"/>
          <a:lstStyle/>
          <a:p>
            <a:pPr>
              <a:lnSpc>
                <a:spcPct val="120000"/>
              </a:lnSpc>
            </a:pPr>
            <a:r>
              <a:rPr lang="en-US" sz="1400" dirty="0">
                <a:solidFill>
                  <a:srgbClr val="3A4F5C"/>
                </a:solidFill>
                <a:latin typeface="MiSans" pitchFamily="34" charset="0"/>
                <a:ea typeface="MiSans" pitchFamily="34" charset="-122"/>
                <a:cs typeface="MiSans" pitchFamily="34" charset="-120"/>
              </a:rPr>
              <a:t>Business plans, automation</a:t>
            </a:r>
            <a:endParaRPr lang="en-US" sz="1600" dirty="0"/>
          </a:p>
        </p:txBody>
      </p:sp>
      <p:sp>
        <p:nvSpPr>
          <p:cNvPr id="20" name="Shape 17"/>
          <p:cNvSpPr/>
          <p:nvPr/>
        </p:nvSpPr>
        <p:spPr>
          <a:xfrm>
            <a:off x="4250267" y="3987800"/>
            <a:ext cx="7683500" cy="1016000"/>
          </a:xfrm>
          <a:custGeom>
            <a:avLst/>
            <a:gdLst/>
            <a:ahLst/>
            <a:cxnLst/>
            <a:rect l="l" t="t" r="r" b="b"/>
            <a:pathLst>
              <a:path w="7683500" h="1016000">
                <a:moveTo>
                  <a:pt x="101600" y="0"/>
                </a:moveTo>
                <a:lnTo>
                  <a:pt x="7581900" y="0"/>
                </a:lnTo>
                <a:cubicBezTo>
                  <a:pt x="7637975" y="0"/>
                  <a:pt x="7683500" y="45525"/>
                  <a:pt x="7683500" y="101600"/>
                </a:cubicBezTo>
                <a:lnTo>
                  <a:pt x="7683500" y="914400"/>
                </a:lnTo>
                <a:cubicBezTo>
                  <a:pt x="7683500" y="970475"/>
                  <a:pt x="7637975" y="1016000"/>
                  <a:pt x="7581900" y="1016000"/>
                </a:cubicBezTo>
                <a:lnTo>
                  <a:pt x="101600" y="1016000"/>
                </a:lnTo>
                <a:cubicBezTo>
                  <a:pt x="45525" y="1016000"/>
                  <a:pt x="0" y="970475"/>
                  <a:pt x="0" y="914400"/>
                </a:cubicBezTo>
                <a:lnTo>
                  <a:pt x="0" y="101600"/>
                </a:lnTo>
                <a:cubicBezTo>
                  <a:pt x="0" y="45525"/>
                  <a:pt x="45525" y="0"/>
                  <a:pt x="101600" y="0"/>
                </a:cubicBezTo>
                <a:close/>
              </a:path>
            </a:pathLst>
          </a:custGeom>
          <a:solidFill>
            <a:srgbClr val="0093B2">
              <a:alpha val="10196"/>
            </a:srgbClr>
          </a:solidFill>
          <a:ln/>
        </p:spPr>
      </p:sp>
      <p:sp>
        <p:nvSpPr>
          <p:cNvPr id="21" name="Shape 18"/>
          <p:cNvSpPr/>
          <p:nvPr/>
        </p:nvSpPr>
        <p:spPr>
          <a:xfrm>
            <a:off x="4456642" y="4305300"/>
            <a:ext cx="476250" cy="381000"/>
          </a:xfrm>
          <a:custGeom>
            <a:avLst/>
            <a:gdLst/>
            <a:ahLst/>
            <a:cxnLst/>
            <a:rect l="l" t="t" r="r" b="b"/>
            <a:pathLst>
              <a:path w="476250" h="381000">
                <a:moveTo>
                  <a:pt x="101203" y="95250"/>
                </a:moveTo>
                <a:cubicBezTo>
                  <a:pt x="101203" y="45966"/>
                  <a:pt x="141216" y="5953"/>
                  <a:pt x="190500" y="5953"/>
                </a:cubicBezTo>
                <a:cubicBezTo>
                  <a:pt x="239784" y="5953"/>
                  <a:pt x="279797" y="45966"/>
                  <a:pt x="279797" y="95250"/>
                </a:cubicBezTo>
                <a:cubicBezTo>
                  <a:pt x="279797" y="144534"/>
                  <a:pt x="239784" y="184547"/>
                  <a:pt x="190500" y="184547"/>
                </a:cubicBezTo>
                <a:cubicBezTo>
                  <a:pt x="141216" y="184547"/>
                  <a:pt x="101203" y="144534"/>
                  <a:pt x="101203" y="95250"/>
                </a:cubicBezTo>
                <a:close/>
                <a:moveTo>
                  <a:pt x="35719" y="358899"/>
                </a:moveTo>
                <a:cubicBezTo>
                  <a:pt x="35719" y="285601"/>
                  <a:pt x="95101" y="226219"/>
                  <a:pt x="168399" y="226219"/>
                </a:cubicBezTo>
                <a:lnTo>
                  <a:pt x="212601" y="226219"/>
                </a:lnTo>
                <a:cubicBezTo>
                  <a:pt x="285899" y="226219"/>
                  <a:pt x="345281" y="285601"/>
                  <a:pt x="345281" y="358899"/>
                </a:cubicBezTo>
                <a:cubicBezTo>
                  <a:pt x="345281" y="371103"/>
                  <a:pt x="335384" y="381000"/>
                  <a:pt x="323180" y="381000"/>
                </a:cubicBezTo>
                <a:lnTo>
                  <a:pt x="57820" y="381000"/>
                </a:lnTo>
                <a:cubicBezTo>
                  <a:pt x="45616" y="381000"/>
                  <a:pt x="35719" y="371103"/>
                  <a:pt x="35719" y="358899"/>
                </a:cubicBezTo>
                <a:close/>
                <a:moveTo>
                  <a:pt x="455712" y="98747"/>
                </a:moveTo>
                <a:lnTo>
                  <a:pt x="396180" y="193997"/>
                </a:lnTo>
                <a:cubicBezTo>
                  <a:pt x="393055" y="198983"/>
                  <a:pt x="387697" y="202109"/>
                  <a:pt x="381819" y="202406"/>
                </a:cubicBezTo>
                <a:cubicBezTo>
                  <a:pt x="375940" y="202704"/>
                  <a:pt x="370284" y="200025"/>
                  <a:pt x="366787" y="195262"/>
                </a:cubicBezTo>
                <a:lnTo>
                  <a:pt x="331068" y="147637"/>
                </a:lnTo>
                <a:cubicBezTo>
                  <a:pt x="325115" y="139750"/>
                  <a:pt x="326752" y="128588"/>
                  <a:pt x="334640" y="122634"/>
                </a:cubicBezTo>
                <a:cubicBezTo>
                  <a:pt x="342528" y="116681"/>
                  <a:pt x="353690" y="118318"/>
                  <a:pt x="359643" y="126206"/>
                </a:cubicBezTo>
                <a:lnTo>
                  <a:pt x="379735" y="152995"/>
                </a:lnTo>
                <a:lnTo>
                  <a:pt x="425425" y="79846"/>
                </a:lnTo>
                <a:cubicBezTo>
                  <a:pt x="430634" y="71512"/>
                  <a:pt x="441647" y="68907"/>
                  <a:pt x="450056" y="74191"/>
                </a:cubicBezTo>
                <a:cubicBezTo>
                  <a:pt x="458465" y="79474"/>
                  <a:pt x="460995" y="90413"/>
                  <a:pt x="455712" y="98822"/>
                </a:cubicBezTo>
                <a:close/>
              </a:path>
            </a:pathLst>
          </a:custGeom>
          <a:solidFill>
            <a:srgbClr val="0093B2"/>
          </a:solidFill>
          <a:ln/>
        </p:spPr>
      </p:sp>
      <p:sp>
        <p:nvSpPr>
          <p:cNvPr id="22" name="Text 19"/>
          <p:cNvSpPr/>
          <p:nvPr/>
        </p:nvSpPr>
        <p:spPr>
          <a:xfrm>
            <a:off x="5132917" y="4191000"/>
            <a:ext cx="3784600" cy="355600"/>
          </a:xfrm>
          <a:prstGeom prst="rect">
            <a:avLst/>
          </a:prstGeom>
          <a:noFill/>
          <a:ln/>
        </p:spPr>
        <p:txBody>
          <a:bodyPr wrap="square" lIns="0" tIns="0" rIns="0" bIns="0" rtlCol="0" anchor="ctr"/>
          <a:lstStyle/>
          <a:p>
            <a:pPr>
              <a:lnSpc>
                <a:spcPct val="130000"/>
              </a:lnSpc>
            </a:pPr>
            <a:r>
              <a:rPr lang="en-US" sz="1800" b="1" dirty="0">
                <a:solidFill>
                  <a:srgbClr val="3A4F5C"/>
                </a:solidFill>
                <a:latin typeface="MiSans" pitchFamily="34" charset="0"/>
                <a:ea typeface="MiSans" pitchFamily="34" charset="-122"/>
                <a:cs typeface="MiSans" pitchFamily="34" charset="-120"/>
              </a:rPr>
              <a:t>Personal Productivity</a:t>
            </a:r>
            <a:endParaRPr lang="en-US" sz="1600" dirty="0"/>
          </a:p>
        </p:txBody>
      </p:sp>
      <p:sp>
        <p:nvSpPr>
          <p:cNvPr id="23" name="Text 20"/>
          <p:cNvSpPr/>
          <p:nvPr/>
        </p:nvSpPr>
        <p:spPr>
          <a:xfrm>
            <a:off x="5132917" y="4546600"/>
            <a:ext cx="3759200" cy="254000"/>
          </a:xfrm>
          <a:prstGeom prst="rect">
            <a:avLst/>
          </a:prstGeom>
          <a:noFill/>
          <a:ln/>
        </p:spPr>
        <p:txBody>
          <a:bodyPr wrap="square" lIns="0" tIns="0" rIns="0" bIns="0" rtlCol="0" anchor="ctr"/>
          <a:lstStyle/>
          <a:p>
            <a:pPr>
              <a:lnSpc>
                <a:spcPct val="120000"/>
              </a:lnSpc>
            </a:pPr>
            <a:r>
              <a:rPr lang="en-US" sz="1400" dirty="0">
                <a:solidFill>
                  <a:srgbClr val="3A4F5C"/>
                </a:solidFill>
                <a:latin typeface="MiSans" pitchFamily="34" charset="0"/>
                <a:ea typeface="MiSans" pitchFamily="34" charset="-122"/>
                <a:cs typeface="MiSans" pitchFamily="34" charset="-120"/>
              </a:rPr>
              <a:t>AI-assisted planners, schedules, habit trackers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8-27-19:58:23-d2nf5np8bjvh7rlivug0.png"/>
          <p:cNvPicPr>
            <a:picLocks noChangeAspect="1"/>
          </p:cNvPicPr>
          <p:nvPr/>
        </p:nvPicPr>
        <p:blipFill>
          <a:blip r:embed="rId4"/>
          <a:stretch>
            <a:fillRect/>
          </a:stretch>
        </p:blipFill>
        <p:spPr>
          <a:xfrm>
            <a:off x="0" y="0"/>
            <a:ext cx="12192000" cy="5181600"/>
          </a:xfrm>
          <a:prstGeom prst="rect">
            <a:avLst/>
          </a:prstGeom>
        </p:spPr>
      </p:pic>
      <p:sp>
        <p:nvSpPr>
          <p:cNvPr id="3" name="Shape 0"/>
          <p:cNvSpPr/>
          <p:nvPr/>
        </p:nvSpPr>
        <p:spPr>
          <a:xfrm>
            <a:off x="0" y="-34290"/>
            <a:ext cx="12192000" cy="6911340"/>
          </a:xfrm>
          <a:prstGeom prst="rect">
            <a:avLst/>
          </a:prstGeom>
          <a:solidFill>
            <a:srgbClr val="1596CE">
              <a:alpha val="34902"/>
            </a:srgbClr>
          </a:solidFill>
          <a:ln/>
        </p:spPr>
      </p:sp>
      <p:sp>
        <p:nvSpPr>
          <p:cNvPr id="4" name="Text 1"/>
          <p:cNvSpPr/>
          <p:nvPr/>
        </p:nvSpPr>
        <p:spPr>
          <a:xfrm>
            <a:off x="0" y="-34290"/>
            <a:ext cx="12192000" cy="691134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19:58:18-d2nf5mh8bjvh7rlivucg.png"/>
          <p:cNvPicPr>
            <a:picLocks noChangeAspect="1"/>
          </p:cNvPicPr>
          <p:nvPr/>
        </p:nvPicPr>
        <p:blipFill>
          <a:blip r:embed="rId5"/>
          <a:stretch>
            <a:fillRect/>
          </a:stretch>
        </p:blipFill>
        <p:spPr>
          <a:xfrm>
            <a:off x="0" y="0"/>
            <a:ext cx="12192000" cy="6857999"/>
          </a:xfrm>
          <a:prstGeom prst="rect">
            <a:avLst/>
          </a:prstGeom>
        </p:spPr>
      </p:pic>
      <p:sp>
        <p:nvSpPr>
          <p:cNvPr id="6" name="Shape 2"/>
          <p:cNvSpPr/>
          <p:nvPr/>
        </p:nvSpPr>
        <p:spPr>
          <a:xfrm>
            <a:off x="0" y="4781550"/>
            <a:ext cx="12192000" cy="2095500"/>
          </a:xfrm>
          <a:prstGeom prst="rect">
            <a:avLst/>
          </a:prstGeom>
          <a:solidFill>
            <a:srgbClr val="FFFFFF"/>
          </a:solidFill>
          <a:ln/>
        </p:spPr>
      </p:sp>
      <p:sp>
        <p:nvSpPr>
          <p:cNvPr id="7" name="Text 3"/>
          <p:cNvSpPr/>
          <p:nvPr/>
        </p:nvSpPr>
        <p:spPr>
          <a:xfrm>
            <a:off x="0" y="4781550"/>
            <a:ext cx="12192000" cy="20955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003299" y="3010535"/>
            <a:ext cx="7817971" cy="583565"/>
          </a:xfrm>
          <a:prstGeom prst="rect">
            <a:avLst/>
          </a:prstGeom>
          <a:noFill/>
          <a:ln/>
        </p:spPr>
        <p:txBody>
          <a:bodyPr wrap="square" lIns="91440" tIns="45720" rIns="91440" bIns="45720" rtlCol="0" anchor="t">
            <a:spAutoFit/>
          </a:bodyPr>
          <a:lstStyle/>
          <a:p>
            <a:pPr>
              <a:lnSpc>
                <a:spcPct val="100000"/>
              </a:lnSpc>
            </a:pPr>
            <a:r>
              <a:rPr lang="en-US" sz="3200" dirty="0">
                <a:solidFill>
                  <a:srgbClr val="FFFFFF"/>
                </a:solidFill>
                <a:latin typeface="MiSans" pitchFamily="34" charset="0"/>
                <a:ea typeface="MiSans" pitchFamily="34" charset="-122"/>
                <a:cs typeface="MiSans" pitchFamily="34" charset="-120"/>
              </a:rPr>
              <a:t>Guiding Principles</a:t>
            </a:r>
            <a:endParaRPr lang="en-US" sz="1600" dirty="0"/>
          </a:p>
        </p:txBody>
      </p:sp>
      <p:sp>
        <p:nvSpPr>
          <p:cNvPr id="9" name="Text 5"/>
          <p:cNvSpPr/>
          <p:nvPr/>
        </p:nvSpPr>
        <p:spPr>
          <a:xfrm>
            <a:off x="3679190" y="1565275"/>
            <a:ext cx="3399155" cy="1568450"/>
          </a:xfrm>
          <a:prstGeom prst="rect">
            <a:avLst/>
          </a:prstGeom>
          <a:noFill/>
          <a:ln/>
        </p:spPr>
        <p:txBody>
          <a:bodyPr wrap="square" lIns="91440" tIns="45720" rIns="91440" bIns="45720" rtlCol="0" anchor="t">
            <a:spAutoFit/>
          </a:bodyPr>
          <a:lstStyle/>
          <a:p>
            <a:pPr>
              <a:lnSpc>
                <a:spcPct val="100000"/>
              </a:lnSpc>
            </a:pPr>
            <a:r>
              <a:rPr lang="en-US" sz="9600" dirty="0">
                <a:solidFill>
                  <a:srgbClr val="FFFFFF"/>
                </a:solidFill>
                <a:latin typeface="MiSans" pitchFamily="34" charset="0"/>
                <a:ea typeface="MiSans" pitchFamily="34" charset="-122"/>
                <a:cs typeface="MiSans" pitchFamily="34" charset="-120"/>
              </a:rPr>
              <a:t>02</a:t>
            </a:r>
            <a:endParaRPr lang="en-US" sz="1600" dirty="0"/>
          </a:p>
        </p:txBody>
      </p:sp>
      <p:sp>
        <p:nvSpPr>
          <p:cNvPr id="10" name="Text 6"/>
          <p:cNvSpPr/>
          <p:nvPr/>
        </p:nvSpPr>
        <p:spPr>
          <a:xfrm>
            <a:off x="1003300" y="1565275"/>
            <a:ext cx="2910205" cy="1445260"/>
          </a:xfrm>
          <a:prstGeom prst="rect">
            <a:avLst/>
          </a:prstGeom>
          <a:noFill/>
          <a:ln/>
        </p:spPr>
        <p:txBody>
          <a:bodyPr wrap="square" lIns="91440" tIns="45720" rIns="91440" bIns="45720" rtlCol="0" anchor="t">
            <a:spAutoFit/>
          </a:bodyPr>
          <a:lstStyle/>
          <a:p>
            <a:pPr>
              <a:lnSpc>
                <a:spcPct val="100000"/>
              </a:lnSpc>
            </a:pPr>
            <a:r>
              <a:rPr lang="en-US" sz="8800" dirty="0">
                <a:solidFill>
                  <a:srgbClr val="FFFFFF"/>
                </a:solidFill>
                <a:latin typeface="MiSans" pitchFamily="34" charset="0"/>
                <a:ea typeface="MiSans" pitchFamily="34" charset="-122"/>
                <a:cs typeface="MiSans" pitchFamily="34" charset="-120"/>
              </a:rPr>
              <a:t>Part.</a:t>
            </a:r>
            <a:endParaRPr lang="en-US" sz="1600" dirty="0"/>
          </a:p>
        </p:txBody>
      </p:sp>
      <p:sp>
        <p:nvSpPr>
          <p:cNvPr id="11" name="Shape 7"/>
          <p:cNvSpPr/>
          <p:nvPr/>
        </p:nvSpPr>
        <p:spPr>
          <a:xfrm>
            <a:off x="1003300" y="3832778"/>
            <a:ext cx="10296671" cy="142613"/>
          </a:xfrm>
          <a:prstGeom prst="rect">
            <a:avLst/>
          </a:prstGeom>
          <a:solidFill>
            <a:srgbClr val="FFFFFF"/>
          </a:solidFill>
          <a:ln/>
        </p:spPr>
      </p:sp>
      <p:sp>
        <p:nvSpPr>
          <p:cNvPr id="12" name="Text 8"/>
          <p:cNvSpPr/>
          <p:nvPr/>
        </p:nvSpPr>
        <p:spPr>
          <a:xfrm>
            <a:off x="1003300" y="3832778"/>
            <a:ext cx="10296671" cy="142613"/>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254000" y="1663700"/>
            <a:ext cx="5664200" cy="1016000"/>
          </a:xfrm>
          <a:prstGeom prst="rect">
            <a:avLst/>
          </a:prstGeom>
          <a:noFill/>
          <a:ln/>
        </p:spPr>
        <p:txBody>
          <a:bodyPr wrap="square" lIns="0" tIns="0" rIns="0" bIns="0" rtlCol="0" anchor="ctr"/>
          <a:lstStyle/>
          <a:p>
            <a:pPr>
              <a:lnSpc>
                <a:spcPct val="90000"/>
              </a:lnSpc>
            </a:pPr>
            <a:r>
              <a:rPr lang="en-US" sz="3600" b="1" dirty="0">
                <a:solidFill>
                  <a:srgbClr val="0093B2"/>
                </a:solidFill>
                <a:latin typeface="Noto Sans SC" pitchFamily="34" charset="0"/>
                <a:ea typeface="Noto Sans SC" pitchFamily="34" charset="-122"/>
                <a:cs typeface="Noto Sans SC" pitchFamily="34" charset="-120"/>
              </a:rPr>
              <a:t>Human Vision First, AI Second</a:t>
            </a:r>
            <a:endParaRPr lang="en-US" sz="1600" dirty="0"/>
          </a:p>
        </p:txBody>
      </p:sp>
      <p:sp>
        <p:nvSpPr>
          <p:cNvPr id="4" name="Text 1"/>
          <p:cNvSpPr/>
          <p:nvPr/>
        </p:nvSpPr>
        <p:spPr>
          <a:xfrm>
            <a:off x="254000" y="2882900"/>
            <a:ext cx="5537200" cy="2311400"/>
          </a:xfrm>
          <a:prstGeom prst="rect">
            <a:avLst/>
          </a:prstGeom>
          <a:noFill/>
          <a:ln/>
        </p:spPr>
        <p:txBody>
          <a:bodyPr wrap="square" lIns="0" tIns="0" rIns="0" bIns="0" rtlCol="0" anchor="ctr"/>
          <a:lstStyle/>
          <a:p>
            <a:pPr>
              <a:lnSpc>
                <a:spcPct val="140000"/>
              </a:lnSpc>
            </a:pPr>
            <a:r>
              <a:rPr lang="en-US" sz="1600" dirty="0">
                <a:solidFill>
                  <a:srgbClr val="3A4F5C"/>
                </a:solidFill>
                <a:latin typeface="MiSans" pitchFamily="34" charset="0"/>
                <a:ea typeface="MiSans" pitchFamily="34" charset="-122"/>
                <a:cs typeface="MiSans" pitchFamily="34" charset="-120"/>
              </a:rPr>
              <a:t>Begin by articulating </a:t>
            </a:r>
            <a:r>
              <a:rPr lang="en-US" sz="1600" b="1" dirty="0">
                <a:solidFill>
                  <a:srgbClr val="0093B2"/>
                </a:solidFill>
                <a:latin typeface="MiSans" pitchFamily="34" charset="0"/>
                <a:ea typeface="MiSans" pitchFamily="34" charset="-122"/>
                <a:cs typeface="MiSans" pitchFamily="34" charset="-120"/>
              </a:rPr>
              <a:t>purpose, target audience, and desired impact</a:t>
            </a:r>
            <a:r>
              <a:rPr lang="en-US" sz="1600" dirty="0">
                <a:solidFill>
                  <a:srgbClr val="3A4F5C"/>
                </a:solidFill>
                <a:latin typeface="MiSans" pitchFamily="34" charset="0"/>
                <a:ea typeface="MiSans" pitchFamily="34" charset="-122"/>
                <a:cs typeface="MiSans" pitchFamily="34" charset="-120"/>
              </a:rPr>
              <a:t>; let these goals steer every subsequent prompt and model selection. AI accelerates exploration, yet human judgment sets constraints, evaluates cultural fit, and ensures outputs remain aligned with original intent, preventing technological determinism from overriding personal or organizational values.</a:t>
            </a:r>
            <a:endParaRPr lang="en-US" sz="1600" dirty="0"/>
          </a:p>
        </p:txBody>
      </p:sp>
      <p:sp>
        <p:nvSpPr>
          <p:cNvPr id="5" name="Shape 2"/>
          <p:cNvSpPr/>
          <p:nvPr/>
        </p:nvSpPr>
        <p:spPr>
          <a:xfrm>
            <a:off x="7391400" y="1803400"/>
            <a:ext cx="2438400" cy="2438400"/>
          </a:xfrm>
          <a:custGeom>
            <a:avLst/>
            <a:gdLst/>
            <a:ahLst/>
            <a:cxnLst/>
            <a:rect l="l" t="t" r="r" b="b"/>
            <a:pathLst>
              <a:path w="2438400" h="2438400">
                <a:moveTo>
                  <a:pt x="101608" y="0"/>
                </a:moveTo>
                <a:lnTo>
                  <a:pt x="2336792" y="0"/>
                </a:lnTo>
                <a:cubicBezTo>
                  <a:pt x="2392908" y="0"/>
                  <a:pt x="2438400" y="45492"/>
                  <a:pt x="2438400" y="101608"/>
                </a:cubicBezTo>
                <a:lnTo>
                  <a:pt x="2438400" y="2336792"/>
                </a:lnTo>
                <a:cubicBezTo>
                  <a:pt x="2438400" y="2392908"/>
                  <a:pt x="2392908" y="2438400"/>
                  <a:pt x="2336792" y="2438400"/>
                </a:cubicBezTo>
                <a:lnTo>
                  <a:pt x="101608" y="2438400"/>
                </a:lnTo>
                <a:cubicBezTo>
                  <a:pt x="45492" y="2438400"/>
                  <a:pt x="0" y="2392908"/>
                  <a:pt x="0" y="2336792"/>
                </a:cubicBezTo>
                <a:lnTo>
                  <a:pt x="0" y="101608"/>
                </a:lnTo>
                <a:cubicBezTo>
                  <a:pt x="0" y="45529"/>
                  <a:pt x="45529" y="0"/>
                  <a:pt x="101608" y="0"/>
                </a:cubicBezTo>
                <a:close/>
              </a:path>
            </a:pathLst>
          </a:custGeom>
          <a:solidFill>
            <a:srgbClr val="0093B2">
              <a:alpha val="20000"/>
            </a:srgbClr>
          </a:solidFill>
          <a:ln/>
        </p:spPr>
      </p:sp>
      <p:sp>
        <p:nvSpPr>
          <p:cNvPr id="6" name="Shape 3"/>
          <p:cNvSpPr/>
          <p:nvPr/>
        </p:nvSpPr>
        <p:spPr>
          <a:xfrm>
            <a:off x="8229600" y="2641600"/>
            <a:ext cx="762000" cy="762000"/>
          </a:xfrm>
          <a:custGeom>
            <a:avLst/>
            <a:gdLst/>
            <a:ahLst/>
            <a:cxnLst/>
            <a:rect l="l" t="t" r="r" b="b"/>
            <a:pathLst>
              <a:path w="762000" h="762000">
                <a:moveTo>
                  <a:pt x="178594" y="83344"/>
                </a:moveTo>
                <a:cubicBezTo>
                  <a:pt x="178594" y="37356"/>
                  <a:pt x="215950" y="0"/>
                  <a:pt x="261938" y="0"/>
                </a:cubicBezTo>
                <a:lnTo>
                  <a:pt x="297656" y="0"/>
                </a:lnTo>
                <a:cubicBezTo>
                  <a:pt x="323999" y="0"/>
                  <a:pt x="345281" y="21282"/>
                  <a:pt x="345281" y="47625"/>
                </a:cubicBezTo>
                <a:lnTo>
                  <a:pt x="345281" y="714375"/>
                </a:lnTo>
                <a:cubicBezTo>
                  <a:pt x="345281" y="740718"/>
                  <a:pt x="323999" y="762000"/>
                  <a:pt x="297656" y="762000"/>
                </a:cubicBezTo>
                <a:lnTo>
                  <a:pt x="250031" y="762000"/>
                </a:lnTo>
                <a:cubicBezTo>
                  <a:pt x="205680" y="762000"/>
                  <a:pt x="168325" y="731639"/>
                  <a:pt x="157758" y="690563"/>
                </a:cubicBezTo>
                <a:cubicBezTo>
                  <a:pt x="156716" y="690563"/>
                  <a:pt x="155823" y="690563"/>
                  <a:pt x="154781" y="690563"/>
                </a:cubicBezTo>
                <a:cubicBezTo>
                  <a:pt x="88999" y="690563"/>
                  <a:pt x="35719" y="637282"/>
                  <a:pt x="35719" y="571500"/>
                </a:cubicBezTo>
                <a:cubicBezTo>
                  <a:pt x="35719" y="544711"/>
                  <a:pt x="44648" y="520005"/>
                  <a:pt x="59531" y="500063"/>
                </a:cubicBezTo>
                <a:cubicBezTo>
                  <a:pt x="30659" y="478334"/>
                  <a:pt x="11906" y="443805"/>
                  <a:pt x="11906" y="404813"/>
                </a:cubicBezTo>
                <a:cubicBezTo>
                  <a:pt x="11906" y="358825"/>
                  <a:pt x="38100" y="318790"/>
                  <a:pt x="76200" y="298996"/>
                </a:cubicBezTo>
                <a:cubicBezTo>
                  <a:pt x="65633" y="281136"/>
                  <a:pt x="59531" y="260300"/>
                  <a:pt x="59531" y="238125"/>
                </a:cubicBezTo>
                <a:cubicBezTo>
                  <a:pt x="59531" y="172343"/>
                  <a:pt x="112812" y="119063"/>
                  <a:pt x="178594" y="119063"/>
                </a:cubicBezTo>
                <a:lnTo>
                  <a:pt x="178594" y="83344"/>
                </a:lnTo>
                <a:close/>
                <a:moveTo>
                  <a:pt x="583406" y="83344"/>
                </a:moveTo>
                <a:lnTo>
                  <a:pt x="583406" y="119063"/>
                </a:lnTo>
                <a:cubicBezTo>
                  <a:pt x="649188" y="119063"/>
                  <a:pt x="702469" y="172343"/>
                  <a:pt x="702469" y="238125"/>
                </a:cubicBezTo>
                <a:cubicBezTo>
                  <a:pt x="702469" y="260449"/>
                  <a:pt x="696367" y="281285"/>
                  <a:pt x="685800" y="298996"/>
                </a:cubicBezTo>
                <a:cubicBezTo>
                  <a:pt x="724049" y="318790"/>
                  <a:pt x="750094" y="358676"/>
                  <a:pt x="750094" y="404813"/>
                </a:cubicBezTo>
                <a:cubicBezTo>
                  <a:pt x="750094" y="443805"/>
                  <a:pt x="731341" y="478334"/>
                  <a:pt x="702469" y="500063"/>
                </a:cubicBezTo>
                <a:cubicBezTo>
                  <a:pt x="717352" y="520005"/>
                  <a:pt x="726281" y="544711"/>
                  <a:pt x="726281" y="571500"/>
                </a:cubicBezTo>
                <a:cubicBezTo>
                  <a:pt x="726281" y="637282"/>
                  <a:pt x="673001" y="690563"/>
                  <a:pt x="607219" y="690563"/>
                </a:cubicBezTo>
                <a:cubicBezTo>
                  <a:pt x="606177" y="690563"/>
                  <a:pt x="605284" y="690563"/>
                  <a:pt x="604242" y="690563"/>
                </a:cubicBezTo>
                <a:cubicBezTo>
                  <a:pt x="593675" y="731639"/>
                  <a:pt x="556320" y="762000"/>
                  <a:pt x="511969" y="762000"/>
                </a:cubicBezTo>
                <a:lnTo>
                  <a:pt x="464344" y="762000"/>
                </a:lnTo>
                <a:cubicBezTo>
                  <a:pt x="438001" y="762000"/>
                  <a:pt x="416719" y="740718"/>
                  <a:pt x="416719" y="714375"/>
                </a:cubicBezTo>
                <a:lnTo>
                  <a:pt x="416719" y="47625"/>
                </a:lnTo>
                <a:cubicBezTo>
                  <a:pt x="416719" y="21282"/>
                  <a:pt x="438001" y="0"/>
                  <a:pt x="464344" y="0"/>
                </a:cubicBezTo>
                <a:lnTo>
                  <a:pt x="500063" y="0"/>
                </a:lnTo>
                <a:cubicBezTo>
                  <a:pt x="546050" y="0"/>
                  <a:pt x="583406" y="37356"/>
                  <a:pt x="583406" y="83344"/>
                </a:cubicBezTo>
                <a:close/>
              </a:path>
            </a:pathLst>
          </a:custGeom>
          <a:solidFill>
            <a:srgbClr val="0093B2"/>
          </a:solidFill>
          <a:ln/>
        </p:spPr>
      </p:sp>
      <p:sp>
        <p:nvSpPr>
          <p:cNvPr id="7" name="Shape 4"/>
          <p:cNvSpPr/>
          <p:nvPr/>
        </p:nvSpPr>
        <p:spPr>
          <a:xfrm>
            <a:off x="8204200" y="2616200"/>
            <a:ext cx="2438400" cy="2438400"/>
          </a:xfrm>
          <a:custGeom>
            <a:avLst/>
            <a:gdLst/>
            <a:ahLst/>
            <a:cxnLst/>
            <a:rect l="l" t="t" r="r" b="b"/>
            <a:pathLst>
              <a:path w="2438400" h="2438400">
                <a:moveTo>
                  <a:pt x="101608" y="0"/>
                </a:moveTo>
                <a:lnTo>
                  <a:pt x="2336792" y="0"/>
                </a:lnTo>
                <a:cubicBezTo>
                  <a:pt x="2392908" y="0"/>
                  <a:pt x="2438400" y="45492"/>
                  <a:pt x="2438400" y="101608"/>
                </a:cubicBezTo>
                <a:lnTo>
                  <a:pt x="2438400" y="2336792"/>
                </a:lnTo>
                <a:cubicBezTo>
                  <a:pt x="2438400" y="2392908"/>
                  <a:pt x="2392908" y="2438400"/>
                  <a:pt x="2336792" y="2438400"/>
                </a:cubicBezTo>
                <a:lnTo>
                  <a:pt x="101608" y="2438400"/>
                </a:lnTo>
                <a:cubicBezTo>
                  <a:pt x="45492" y="2438400"/>
                  <a:pt x="0" y="2392908"/>
                  <a:pt x="0" y="2336792"/>
                </a:cubicBezTo>
                <a:lnTo>
                  <a:pt x="0" y="101608"/>
                </a:lnTo>
                <a:cubicBezTo>
                  <a:pt x="0" y="45529"/>
                  <a:pt x="45529" y="0"/>
                  <a:pt x="101608" y="0"/>
                </a:cubicBezTo>
                <a:close/>
              </a:path>
            </a:pathLst>
          </a:custGeom>
          <a:solidFill>
            <a:srgbClr val="00C4E6">
              <a:alpha val="20000"/>
            </a:srgbClr>
          </a:solidFill>
          <a:ln/>
        </p:spPr>
      </p:sp>
      <p:sp>
        <p:nvSpPr>
          <p:cNvPr id="8" name="Shape 5"/>
          <p:cNvSpPr/>
          <p:nvPr/>
        </p:nvSpPr>
        <p:spPr>
          <a:xfrm>
            <a:off x="8947150" y="3454400"/>
            <a:ext cx="952500" cy="762000"/>
          </a:xfrm>
          <a:custGeom>
            <a:avLst/>
            <a:gdLst/>
            <a:ahLst/>
            <a:cxnLst/>
            <a:rect l="l" t="t" r="r" b="b"/>
            <a:pathLst>
              <a:path w="952500" h="762000">
                <a:moveTo>
                  <a:pt x="523875" y="0"/>
                </a:moveTo>
                <a:cubicBezTo>
                  <a:pt x="523875" y="-26343"/>
                  <a:pt x="502593" y="-47625"/>
                  <a:pt x="476250" y="-47625"/>
                </a:cubicBezTo>
                <a:cubicBezTo>
                  <a:pt x="449907" y="-47625"/>
                  <a:pt x="428625" y="-26343"/>
                  <a:pt x="428625" y="0"/>
                </a:cubicBezTo>
                <a:lnTo>
                  <a:pt x="428625" y="95250"/>
                </a:lnTo>
                <a:lnTo>
                  <a:pt x="285750" y="95250"/>
                </a:lnTo>
                <a:cubicBezTo>
                  <a:pt x="206871" y="95250"/>
                  <a:pt x="142875" y="159246"/>
                  <a:pt x="142875" y="238125"/>
                </a:cubicBezTo>
                <a:lnTo>
                  <a:pt x="142875" y="571500"/>
                </a:lnTo>
                <a:cubicBezTo>
                  <a:pt x="142875" y="650379"/>
                  <a:pt x="206871" y="714375"/>
                  <a:pt x="285750" y="714375"/>
                </a:cubicBezTo>
                <a:lnTo>
                  <a:pt x="666750" y="714375"/>
                </a:lnTo>
                <a:cubicBezTo>
                  <a:pt x="745629" y="714375"/>
                  <a:pt x="809625" y="650379"/>
                  <a:pt x="809625" y="571500"/>
                </a:cubicBezTo>
                <a:lnTo>
                  <a:pt x="809625" y="238125"/>
                </a:lnTo>
                <a:cubicBezTo>
                  <a:pt x="809625" y="159246"/>
                  <a:pt x="745629" y="95250"/>
                  <a:pt x="666750" y="95250"/>
                </a:cubicBezTo>
                <a:lnTo>
                  <a:pt x="523875" y="95250"/>
                </a:lnTo>
                <a:lnTo>
                  <a:pt x="523875" y="0"/>
                </a:lnTo>
                <a:close/>
                <a:moveTo>
                  <a:pt x="238125" y="547687"/>
                </a:moveTo>
                <a:cubicBezTo>
                  <a:pt x="238125" y="527893"/>
                  <a:pt x="254050" y="511969"/>
                  <a:pt x="273844" y="511969"/>
                </a:cubicBezTo>
                <a:lnTo>
                  <a:pt x="321469" y="511969"/>
                </a:lnTo>
                <a:cubicBezTo>
                  <a:pt x="341263" y="511969"/>
                  <a:pt x="357188" y="527893"/>
                  <a:pt x="357188" y="547687"/>
                </a:cubicBezTo>
                <a:cubicBezTo>
                  <a:pt x="357188" y="567482"/>
                  <a:pt x="341263" y="583406"/>
                  <a:pt x="321469" y="583406"/>
                </a:cubicBezTo>
                <a:lnTo>
                  <a:pt x="273844" y="583406"/>
                </a:lnTo>
                <a:cubicBezTo>
                  <a:pt x="254050" y="583406"/>
                  <a:pt x="238125" y="567482"/>
                  <a:pt x="238125" y="547687"/>
                </a:cubicBezTo>
                <a:close/>
                <a:moveTo>
                  <a:pt x="416719" y="547687"/>
                </a:moveTo>
                <a:cubicBezTo>
                  <a:pt x="416719" y="527893"/>
                  <a:pt x="432643" y="511969"/>
                  <a:pt x="452438" y="511969"/>
                </a:cubicBezTo>
                <a:lnTo>
                  <a:pt x="500063" y="511969"/>
                </a:lnTo>
                <a:cubicBezTo>
                  <a:pt x="519857" y="511969"/>
                  <a:pt x="535781" y="527893"/>
                  <a:pt x="535781" y="547687"/>
                </a:cubicBezTo>
                <a:cubicBezTo>
                  <a:pt x="535781" y="567482"/>
                  <a:pt x="519857" y="583406"/>
                  <a:pt x="500063" y="583406"/>
                </a:cubicBezTo>
                <a:lnTo>
                  <a:pt x="452438" y="583406"/>
                </a:lnTo>
                <a:cubicBezTo>
                  <a:pt x="432643" y="583406"/>
                  <a:pt x="416719" y="567482"/>
                  <a:pt x="416719" y="547687"/>
                </a:cubicBezTo>
                <a:close/>
                <a:moveTo>
                  <a:pt x="595313" y="547687"/>
                </a:moveTo>
                <a:cubicBezTo>
                  <a:pt x="595313" y="527893"/>
                  <a:pt x="611237" y="511969"/>
                  <a:pt x="631031" y="511969"/>
                </a:cubicBezTo>
                <a:lnTo>
                  <a:pt x="678656" y="511969"/>
                </a:lnTo>
                <a:cubicBezTo>
                  <a:pt x="698450" y="511969"/>
                  <a:pt x="714375" y="527893"/>
                  <a:pt x="714375" y="547687"/>
                </a:cubicBezTo>
                <a:cubicBezTo>
                  <a:pt x="714375" y="567482"/>
                  <a:pt x="698450" y="583406"/>
                  <a:pt x="678656" y="583406"/>
                </a:cubicBezTo>
                <a:lnTo>
                  <a:pt x="631031" y="583406"/>
                </a:lnTo>
                <a:cubicBezTo>
                  <a:pt x="611237" y="583406"/>
                  <a:pt x="595313" y="567482"/>
                  <a:pt x="595313" y="547687"/>
                </a:cubicBezTo>
                <a:close/>
                <a:moveTo>
                  <a:pt x="333375" y="261938"/>
                </a:moveTo>
                <a:cubicBezTo>
                  <a:pt x="372802" y="261938"/>
                  <a:pt x="404813" y="293948"/>
                  <a:pt x="404813" y="333375"/>
                </a:cubicBezTo>
                <a:cubicBezTo>
                  <a:pt x="404813" y="372802"/>
                  <a:pt x="372802" y="404813"/>
                  <a:pt x="333375" y="404813"/>
                </a:cubicBezTo>
                <a:cubicBezTo>
                  <a:pt x="293948" y="404813"/>
                  <a:pt x="261938" y="372802"/>
                  <a:pt x="261938" y="333375"/>
                </a:cubicBezTo>
                <a:cubicBezTo>
                  <a:pt x="261938" y="293948"/>
                  <a:pt x="293948" y="261938"/>
                  <a:pt x="333375" y="261938"/>
                </a:cubicBezTo>
                <a:close/>
                <a:moveTo>
                  <a:pt x="547687" y="333375"/>
                </a:moveTo>
                <a:cubicBezTo>
                  <a:pt x="547687" y="293948"/>
                  <a:pt x="579698" y="261938"/>
                  <a:pt x="619125" y="261938"/>
                </a:cubicBezTo>
                <a:cubicBezTo>
                  <a:pt x="658552" y="261938"/>
                  <a:pt x="690563" y="293948"/>
                  <a:pt x="690563" y="333375"/>
                </a:cubicBezTo>
                <a:cubicBezTo>
                  <a:pt x="690563" y="372802"/>
                  <a:pt x="658552" y="404813"/>
                  <a:pt x="619125" y="404813"/>
                </a:cubicBezTo>
                <a:cubicBezTo>
                  <a:pt x="579698" y="404813"/>
                  <a:pt x="547687" y="372802"/>
                  <a:pt x="547687" y="333375"/>
                </a:cubicBezTo>
                <a:close/>
                <a:moveTo>
                  <a:pt x="95250" y="333375"/>
                </a:moveTo>
                <a:cubicBezTo>
                  <a:pt x="95250" y="307032"/>
                  <a:pt x="73968" y="285750"/>
                  <a:pt x="47625" y="285750"/>
                </a:cubicBezTo>
                <a:cubicBezTo>
                  <a:pt x="21282" y="285750"/>
                  <a:pt x="0" y="307032"/>
                  <a:pt x="0" y="333375"/>
                </a:cubicBezTo>
                <a:lnTo>
                  <a:pt x="0" y="476250"/>
                </a:lnTo>
                <a:cubicBezTo>
                  <a:pt x="0" y="502593"/>
                  <a:pt x="21282" y="523875"/>
                  <a:pt x="47625" y="523875"/>
                </a:cubicBezTo>
                <a:cubicBezTo>
                  <a:pt x="73968" y="523875"/>
                  <a:pt x="95250" y="502593"/>
                  <a:pt x="95250" y="476250"/>
                </a:cubicBezTo>
                <a:lnTo>
                  <a:pt x="95250" y="333375"/>
                </a:lnTo>
                <a:close/>
                <a:moveTo>
                  <a:pt x="904875" y="285750"/>
                </a:moveTo>
                <a:cubicBezTo>
                  <a:pt x="878532" y="285750"/>
                  <a:pt x="857250" y="307032"/>
                  <a:pt x="857250" y="333375"/>
                </a:cubicBezTo>
                <a:lnTo>
                  <a:pt x="857250" y="476250"/>
                </a:lnTo>
                <a:cubicBezTo>
                  <a:pt x="857250" y="502593"/>
                  <a:pt x="878532" y="523875"/>
                  <a:pt x="904875" y="523875"/>
                </a:cubicBezTo>
                <a:cubicBezTo>
                  <a:pt x="931218" y="523875"/>
                  <a:pt x="952500" y="502593"/>
                  <a:pt x="952500" y="476250"/>
                </a:cubicBezTo>
                <a:lnTo>
                  <a:pt x="952500" y="333375"/>
                </a:lnTo>
                <a:cubicBezTo>
                  <a:pt x="952500" y="307032"/>
                  <a:pt x="931218" y="285750"/>
                  <a:pt x="904875" y="285750"/>
                </a:cubicBezTo>
                <a:close/>
              </a:path>
            </a:pathLst>
          </a:custGeom>
          <a:solidFill>
            <a:srgbClr val="00C4E6"/>
          </a:solidFill>
          <a:ln/>
        </p:spPr>
      </p:sp>
      <p:sp>
        <p:nvSpPr>
          <p:cNvPr id="9" name="Shape 6"/>
          <p:cNvSpPr/>
          <p:nvPr/>
        </p:nvSpPr>
        <p:spPr>
          <a:xfrm>
            <a:off x="8610600" y="3022600"/>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FFFFFF"/>
          </a:solidFill>
          <a:ln/>
          <a:effectLst>
            <a:outerShdw blurRad="190500" dist="127000" dir="5400000" algn="bl" rotWithShape="0">
              <a:srgbClr val="000000">
                <a:alpha val="10196"/>
              </a:srgbClr>
            </a:outerShdw>
          </a:effectLst>
        </p:spPr>
      </p:sp>
      <p:sp>
        <p:nvSpPr>
          <p:cNvPr id="10" name="Shape 7"/>
          <p:cNvSpPr/>
          <p:nvPr/>
        </p:nvSpPr>
        <p:spPr>
          <a:xfrm>
            <a:off x="8829675" y="3238500"/>
            <a:ext cx="381000" cy="381000"/>
          </a:xfrm>
          <a:custGeom>
            <a:avLst/>
            <a:gdLst/>
            <a:ahLst/>
            <a:cxnLst/>
            <a:rect l="l" t="t" r="r" b="b"/>
            <a:pathLst>
              <a:path w="381000" h="381000">
                <a:moveTo>
                  <a:pt x="374005" y="207318"/>
                </a:moveTo>
                <a:cubicBezTo>
                  <a:pt x="383307" y="198016"/>
                  <a:pt x="383307" y="182910"/>
                  <a:pt x="374005" y="173608"/>
                </a:cubicBezTo>
                <a:lnTo>
                  <a:pt x="254943" y="54546"/>
                </a:lnTo>
                <a:cubicBezTo>
                  <a:pt x="245641" y="45244"/>
                  <a:pt x="230535" y="45244"/>
                  <a:pt x="221233" y="54546"/>
                </a:cubicBezTo>
                <a:cubicBezTo>
                  <a:pt x="211931" y="63847"/>
                  <a:pt x="211931" y="78953"/>
                  <a:pt x="221233" y="88255"/>
                </a:cubicBezTo>
                <a:lnTo>
                  <a:pt x="299665" y="166688"/>
                </a:lnTo>
                <a:lnTo>
                  <a:pt x="23812" y="166688"/>
                </a:lnTo>
                <a:cubicBezTo>
                  <a:pt x="10641" y="166688"/>
                  <a:pt x="0" y="177329"/>
                  <a:pt x="0" y="190500"/>
                </a:cubicBezTo>
                <a:cubicBezTo>
                  <a:pt x="0" y="203671"/>
                  <a:pt x="10641" y="214313"/>
                  <a:pt x="23812" y="214313"/>
                </a:cubicBezTo>
                <a:lnTo>
                  <a:pt x="299665" y="214313"/>
                </a:lnTo>
                <a:lnTo>
                  <a:pt x="221233" y="292745"/>
                </a:lnTo>
                <a:cubicBezTo>
                  <a:pt x="211931" y="302047"/>
                  <a:pt x="211931" y="317153"/>
                  <a:pt x="221233" y="326454"/>
                </a:cubicBezTo>
                <a:cubicBezTo>
                  <a:pt x="230535" y="335756"/>
                  <a:pt x="245641" y="335756"/>
                  <a:pt x="254943" y="326454"/>
                </a:cubicBezTo>
                <a:lnTo>
                  <a:pt x="374005" y="207392"/>
                </a:lnTo>
                <a:close/>
              </a:path>
            </a:pathLst>
          </a:custGeom>
          <a:solidFill>
            <a:srgbClr val="28A8C4"/>
          </a:solidFill>
          <a:ln/>
        </p:spPr>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139700" y="1816100"/>
            <a:ext cx="11912600" cy="508000"/>
          </a:xfrm>
          <a:prstGeom prst="rect">
            <a:avLst/>
          </a:prstGeom>
          <a:noFill/>
          <a:ln/>
        </p:spPr>
        <p:txBody>
          <a:bodyPr wrap="square" lIns="0" tIns="0" rIns="0" bIns="0" rtlCol="0" anchor="ctr"/>
          <a:lstStyle/>
          <a:p>
            <a:pPr algn="ctr">
              <a:lnSpc>
                <a:spcPct val="90000"/>
              </a:lnSpc>
            </a:pPr>
            <a:r>
              <a:rPr lang="en-US" sz="3600" b="1" dirty="0">
                <a:solidFill>
                  <a:srgbClr val="0093B2"/>
                </a:solidFill>
                <a:latin typeface="Noto Sans SC" pitchFamily="34" charset="0"/>
                <a:ea typeface="Noto Sans SC" pitchFamily="34" charset="-122"/>
                <a:cs typeface="Noto Sans SC" pitchFamily="34" charset="-120"/>
              </a:rPr>
              <a:t>Ethical Guardrails in Practice</a:t>
            </a:r>
            <a:endParaRPr lang="en-US" sz="1600" dirty="0"/>
          </a:p>
        </p:txBody>
      </p:sp>
      <p:sp>
        <p:nvSpPr>
          <p:cNvPr id="4" name="Text 1"/>
          <p:cNvSpPr/>
          <p:nvPr/>
        </p:nvSpPr>
        <p:spPr>
          <a:xfrm>
            <a:off x="1168400" y="2628900"/>
            <a:ext cx="9855200" cy="609600"/>
          </a:xfrm>
          <a:prstGeom prst="rect">
            <a:avLst/>
          </a:prstGeom>
          <a:noFill/>
          <a:ln/>
        </p:spPr>
        <p:txBody>
          <a:bodyPr wrap="square" lIns="0" tIns="0" rIns="0" bIns="0" rtlCol="0" anchor="ctr"/>
          <a:lstStyle/>
          <a:p>
            <a:pPr algn="ctr">
              <a:lnSpc>
                <a:spcPct val="130000"/>
              </a:lnSpc>
            </a:pPr>
            <a:r>
              <a:rPr lang="en-US" sz="1600" dirty="0">
                <a:solidFill>
                  <a:srgbClr val="3A4F5C"/>
                </a:solidFill>
                <a:latin typeface="MiSans" pitchFamily="34" charset="0"/>
                <a:ea typeface="MiSans" pitchFamily="34" charset="-122"/>
                <a:cs typeface="MiSans" pitchFamily="34" charset="-120"/>
              </a:rPr>
              <a:t>Apply Module 4-7 frameworks: secure consent, cite transparently, audit for bias, and maintain human oversight. Document each decision in a running log.</a:t>
            </a:r>
            <a:endParaRPr lang="en-US" sz="1600" dirty="0"/>
          </a:p>
        </p:txBody>
      </p:sp>
      <p:sp>
        <p:nvSpPr>
          <p:cNvPr id="5" name="Shape 2"/>
          <p:cNvSpPr/>
          <p:nvPr/>
        </p:nvSpPr>
        <p:spPr>
          <a:xfrm>
            <a:off x="1257300" y="3644900"/>
            <a:ext cx="1828800" cy="1397000"/>
          </a:xfrm>
          <a:custGeom>
            <a:avLst/>
            <a:gdLst/>
            <a:ahLst/>
            <a:cxnLst/>
            <a:rect l="l" t="t" r="r" b="b"/>
            <a:pathLst>
              <a:path w="1828800" h="1397000">
                <a:moveTo>
                  <a:pt x="101604" y="0"/>
                </a:moveTo>
                <a:lnTo>
                  <a:pt x="1727196" y="0"/>
                </a:lnTo>
                <a:cubicBezTo>
                  <a:pt x="1783310" y="0"/>
                  <a:pt x="1828800" y="45490"/>
                  <a:pt x="1828800" y="101604"/>
                </a:cubicBezTo>
                <a:lnTo>
                  <a:pt x="1828800" y="1295396"/>
                </a:lnTo>
                <a:cubicBezTo>
                  <a:pt x="1828800" y="1351510"/>
                  <a:pt x="1783310" y="1397000"/>
                  <a:pt x="1727196" y="1397000"/>
                </a:cubicBezTo>
                <a:lnTo>
                  <a:pt x="101604" y="1397000"/>
                </a:lnTo>
                <a:cubicBezTo>
                  <a:pt x="45490" y="1397000"/>
                  <a:pt x="0" y="1351510"/>
                  <a:pt x="0" y="1295396"/>
                </a:cubicBezTo>
                <a:lnTo>
                  <a:pt x="0" y="101604"/>
                </a:lnTo>
                <a:cubicBezTo>
                  <a:pt x="0" y="45527"/>
                  <a:pt x="45527" y="0"/>
                  <a:pt x="101604" y="0"/>
                </a:cubicBezTo>
                <a:close/>
              </a:path>
            </a:pathLst>
          </a:custGeom>
          <a:solidFill>
            <a:srgbClr val="0093B2">
              <a:alpha val="10196"/>
            </a:srgbClr>
          </a:solidFill>
          <a:ln/>
        </p:spPr>
      </p:sp>
      <p:sp>
        <p:nvSpPr>
          <p:cNvPr id="6" name="Shape 3"/>
          <p:cNvSpPr/>
          <p:nvPr/>
        </p:nvSpPr>
        <p:spPr>
          <a:xfrm>
            <a:off x="1960563" y="3797300"/>
            <a:ext cx="428625" cy="381000"/>
          </a:xfrm>
          <a:custGeom>
            <a:avLst/>
            <a:gdLst/>
            <a:ahLst/>
            <a:cxnLst/>
            <a:rect l="l" t="t" r="r" b="b"/>
            <a:pathLst>
              <a:path w="428625" h="381000">
                <a:moveTo>
                  <a:pt x="166688" y="184547"/>
                </a:moveTo>
                <a:cubicBezTo>
                  <a:pt x="215972" y="184547"/>
                  <a:pt x="255984" y="144534"/>
                  <a:pt x="255984" y="95250"/>
                </a:cubicBezTo>
                <a:cubicBezTo>
                  <a:pt x="255984" y="45966"/>
                  <a:pt x="215972" y="5953"/>
                  <a:pt x="166688" y="5953"/>
                </a:cubicBezTo>
                <a:cubicBezTo>
                  <a:pt x="117403" y="5953"/>
                  <a:pt x="77391" y="45966"/>
                  <a:pt x="77391" y="95250"/>
                </a:cubicBezTo>
                <a:cubicBezTo>
                  <a:pt x="77391" y="144534"/>
                  <a:pt x="117403" y="184547"/>
                  <a:pt x="166687" y="184547"/>
                </a:cubicBezTo>
                <a:close/>
                <a:moveTo>
                  <a:pt x="144587" y="226219"/>
                </a:moveTo>
                <a:cubicBezTo>
                  <a:pt x="71289" y="226219"/>
                  <a:pt x="11906" y="285601"/>
                  <a:pt x="11906" y="358899"/>
                </a:cubicBezTo>
                <a:cubicBezTo>
                  <a:pt x="11906" y="371103"/>
                  <a:pt x="21803" y="381000"/>
                  <a:pt x="34007" y="381000"/>
                </a:cubicBezTo>
                <a:lnTo>
                  <a:pt x="221159" y="381000"/>
                </a:lnTo>
                <a:cubicBezTo>
                  <a:pt x="194221" y="349300"/>
                  <a:pt x="178594" y="308446"/>
                  <a:pt x="178594" y="265212"/>
                </a:cubicBezTo>
                <a:lnTo>
                  <a:pt x="178594" y="242069"/>
                </a:lnTo>
                <a:cubicBezTo>
                  <a:pt x="178594" y="236637"/>
                  <a:pt x="179338" y="231279"/>
                  <a:pt x="180752" y="226219"/>
                </a:cubicBezTo>
                <a:lnTo>
                  <a:pt x="144587" y="226219"/>
                </a:lnTo>
                <a:close/>
                <a:moveTo>
                  <a:pt x="331366" y="363513"/>
                </a:moveTo>
                <a:lnTo>
                  <a:pt x="321469" y="368201"/>
                </a:lnTo>
                <a:lnTo>
                  <a:pt x="321469" y="228228"/>
                </a:lnTo>
                <a:lnTo>
                  <a:pt x="392906" y="252040"/>
                </a:lnTo>
                <a:lnTo>
                  <a:pt x="392906" y="266626"/>
                </a:lnTo>
                <a:cubicBezTo>
                  <a:pt x="392906" y="308149"/>
                  <a:pt x="368945" y="345877"/>
                  <a:pt x="331366" y="363587"/>
                </a:cubicBezTo>
                <a:close/>
                <a:moveTo>
                  <a:pt x="313953" y="193104"/>
                </a:moveTo>
                <a:lnTo>
                  <a:pt x="230609" y="220861"/>
                </a:lnTo>
                <a:cubicBezTo>
                  <a:pt x="220861" y="224135"/>
                  <a:pt x="214313" y="233214"/>
                  <a:pt x="214313" y="243483"/>
                </a:cubicBezTo>
                <a:lnTo>
                  <a:pt x="214313" y="266626"/>
                </a:lnTo>
                <a:cubicBezTo>
                  <a:pt x="214313" y="321990"/>
                  <a:pt x="246311" y="372368"/>
                  <a:pt x="296317" y="395883"/>
                </a:cubicBezTo>
                <a:lnTo>
                  <a:pt x="310083" y="402357"/>
                </a:lnTo>
                <a:cubicBezTo>
                  <a:pt x="313655" y="403994"/>
                  <a:pt x="317525" y="404887"/>
                  <a:pt x="321394" y="404887"/>
                </a:cubicBezTo>
                <a:cubicBezTo>
                  <a:pt x="325264" y="404887"/>
                  <a:pt x="329208" y="403994"/>
                  <a:pt x="332705" y="402357"/>
                </a:cubicBezTo>
                <a:lnTo>
                  <a:pt x="346472" y="395883"/>
                </a:lnTo>
                <a:cubicBezTo>
                  <a:pt x="396627" y="372294"/>
                  <a:pt x="428625" y="321915"/>
                  <a:pt x="428625" y="266551"/>
                </a:cubicBezTo>
                <a:lnTo>
                  <a:pt x="428625" y="243408"/>
                </a:lnTo>
                <a:cubicBezTo>
                  <a:pt x="428625" y="233139"/>
                  <a:pt x="422077" y="224061"/>
                  <a:pt x="412328" y="220787"/>
                </a:cubicBezTo>
                <a:lnTo>
                  <a:pt x="328985" y="193030"/>
                </a:lnTo>
                <a:cubicBezTo>
                  <a:pt x="324073" y="191393"/>
                  <a:pt x="318790" y="191393"/>
                  <a:pt x="313953" y="193030"/>
                </a:cubicBezTo>
                <a:close/>
              </a:path>
            </a:pathLst>
          </a:custGeom>
          <a:solidFill>
            <a:srgbClr val="0093B2"/>
          </a:solidFill>
          <a:ln/>
        </p:spPr>
      </p:sp>
      <p:sp>
        <p:nvSpPr>
          <p:cNvPr id="7" name="Text 4"/>
          <p:cNvSpPr/>
          <p:nvPr/>
        </p:nvSpPr>
        <p:spPr>
          <a:xfrm>
            <a:off x="1358900" y="4279900"/>
            <a:ext cx="1625600" cy="609600"/>
          </a:xfrm>
          <a:prstGeom prst="rect">
            <a:avLst/>
          </a:prstGeom>
          <a:noFill/>
          <a:ln/>
        </p:spPr>
        <p:txBody>
          <a:bodyPr wrap="square" lIns="0" tIns="0" rIns="0" bIns="0" rtlCol="0" anchor="ctr"/>
          <a:lstStyle/>
          <a:p>
            <a:pPr algn="ctr">
              <a:lnSpc>
                <a:spcPct val="130000"/>
              </a:lnSpc>
            </a:pPr>
            <a:r>
              <a:rPr lang="en-US" sz="1600" b="1" dirty="0">
                <a:solidFill>
                  <a:srgbClr val="3A4F5C"/>
                </a:solidFill>
                <a:latin typeface="MiSans" pitchFamily="34" charset="0"/>
                <a:ea typeface="MiSans" pitchFamily="34" charset="-122"/>
                <a:cs typeface="MiSans" pitchFamily="34" charset="-120"/>
              </a:rPr>
              <a:t>Secure Consent</a:t>
            </a:r>
            <a:endParaRPr lang="en-US" sz="1600" dirty="0"/>
          </a:p>
        </p:txBody>
      </p:sp>
      <p:sp>
        <p:nvSpPr>
          <p:cNvPr id="8" name="Shape 5"/>
          <p:cNvSpPr/>
          <p:nvPr/>
        </p:nvSpPr>
        <p:spPr>
          <a:xfrm>
            <a:off x="3327400" y="4191000"/>
            <a:ext cx="304800" cy="304800"/>
          </a:xfrm>
          <a:custGeom>
            <a:avLst/>
            <a:gdLst/>
            <a:ahLst/>
            <a:cxnLst/>
            <a:rect l="l" t="t" r="r" b="b"/>
            <a:pathLst>
              <a:path w="304800" h="304800">
                <a:moveTo>
                  <a:pt x="299204" y="165854"/>
                </a:moveTo>
                <a:cubicBezTo>
                  <a:pt x="306645" y="158413"/>
                  <a:pt x="306645" y="146328"/>
                  <a:pt x="299204" y="138886"/>
                </a:cubicBezTo>
                <a:lnTo>
                  <a:pt x="203954" y="43636"/>
                </a:lnTo>
                <a:cubicBezTo>
                  <a:pt x="196513" y="36195"/>
                  <a:pt x="184428" y="36195"/>
                  <a:pt x="176986" y="43636"/>
                </a:cubicBezTo>
                <a:cubicBezTo>
                  <a:pt x="169545" y="51078"/>
                  <a:pt x="169545" y="63163"/>
                  <a:pt x="176986" y="70604"/>
                </a:cubicBezTo>
                <a:lnTo>
                  <a:pt x="239732" y="133350"/>
                </a:lnTo>
                <a:lnTo>
                  <a:pt x="19050" y="133350"/>
                </a:lnTo>
                <a:cubicBezTo>
                  <a:pt x="8513" y="133350"/>
                  <a:pt x="0" y="141863"/>
                  <a:pt x="0" y="152400"/>
                </a:cubicBezTo>
                <a:cubicBezTo>
                  <a:pt x="0" y="162937"/>
                  <a:pt x="8513" y="171450"/>
                  <a:pt x="19050" y="171450"/>
                </a:cubicBezTo>
                <a:lnTo>
                  <a:pt x="239732" y="171450"/>
                </a:lnTo>
                <a:lnTo>
                  <a:pt x="176986" y="234196"/>
                </a:lnTo>
                <a:cubicBezTo>
                  <a:pt x="169545" y="241637"/>
                  <a:pt x="169545" y="253722"/>
                  <a:pt x="176986" y="261164"/>
                </a:cubicBezTo>
                <a:cubicBezTo>
                  <a:pt x="184428" y="268605"/>
                  <a:pt x="196513" y="268605"/>
                  <a:pt x="203954" y="261164"/>
                </a:cubicBezTo>
                <a:lnTo>
                  <a:pt x="299204" y="165914"/>
                </a:lnTo>
                <a:close/>
              </a:path>
            </a:pathLst>
          </a:custGeom>
          <a:solidFill>
            <a:srgbClr val="28A8C4"/>
          </a:solidFill>
          <a:ln/>
        </p:spPr>
      </p:sp>
      <p:sp>
        <p:nvSpPr>
          <p:cNvPr id="9" name="Shape 6"/>
          <p:cNvSpPr/>
          <p:nvPr/>
        </p:nvSpPr>
        <p:spPr>
          <a:xfrm>
            <a:off x="3873500" y="3644900"/>
            <a:ext cx="1828800" cy="1397000"/>
          </a:xfrm>
          <a:custGeom>
            <a:avLst/>
            <a:gdLst/>
            <a:ahLst/>
            <a:cxnLst/>
            <a:rect l="l" t="t" r="r" b="b"/>
            <a:pathLst>
              <a:path w="1828800" h="1397000">
                <a:moveTo>
                  <a:pt x="101604" y="0"/>
                </a:moveTo>
                <a:lnTo>
                  <a:pt x="1727196" y="0"/>
                </a:lnTo>
                <a:cubicBezTo>
                  <a:pt x="1783310" y="0"/>
                  <a:pt x="1828800" y="45490"/>
                  <a:pt x="1828800" y="101604"/>
                </a:cubicBezTo>
                <a:lnTo>
                  <a:pt x="1828800" y="1295396"/>
                </a:lnTo>
                <a:cubicBezTo>
                  <a:pt x="1828800" y="1351510"/>
                  <a:pt x="1783310" y="1397000"/>
                  <a:pt x="1727196" y="1397000"/>
                </a:cubicBezTo>
                <a:lnTo>
                  <a:pt x="101604" y="1397000"/>
                </a:lnTo>
                <a:cubicBezTo>
                  <a:pt x="45490" y="1397000"/>
                  <a:pt x="0" y="1351510"/>
                  <a:pt x="0" y="1295396"/>
                </a:cubicBezTo>
                <a:lnTo>
                  <a:pt x="0" y="101604"/>
                </a:lnTo>
                <a:cubicBezTo>
                  <a:pt x="0" y="45527"/>
                  <a:pt x="45527" y="0"/>
                  <a:pt x="101604" y="0"/>
                </a:cubicBezTo>
                <a:close/>
              </a:path>
            </a:pathLst>
          </a:custGeom>
          <a:solidFill>
            <a:srgbClr val="28A8C4">
              <a:alpha val="10196"/>
            </a:srgbClr>
          </a:solidFill>
          <a:ln/>
        </p:spPr>
      </p:sp>
      <p:sp>
        <p:nvSpPr>
          <p:cNvPr id="10" name="Shape 7"/>
          <p:cNvSpPr/>
          <p:nvPr/>
        </p:nvSpPr>
        <p:spPr>
          <a:xfrm>
            <a:off x="4624388" y="3797300"/>
            <a:ext cx="333375" cy="381000"/>
          </a:xfrm>
          <a:custGeom>
            <a:avLst/>
            <a:gdLst/>
            <a:ahLst/>
            <a:cxnLst/>
            <a:rect l="l" t="t" r="r" b="b"/>
            <a:pathLst>
              <a:path w="333375" h="381000">
                <a:moveTo>
                  <a:pt x="333375" y="220266"/>
                </a:moveTo>
                <a:cubicBezTo>
                  <a:pt x="333375" y="269602"/>
                  <a:pt x="293415" y="309563"/>
                  <a:pt x="244078" y="309563"/>
                </a:cubicBezTo>
                <a:lnTo>
                  <a:pt x="238125" y="309563"/>
                </a:lnTo>
                <a:cubicBezTo>
                  <a:pt x="224954" y="309563"/>
                  <a:pt x="214313" y="298921"/>
                  <a:pt x="214313" y="285750"/>
                </a:cubicBezTo>
                <a:cubicBezTo>
                  <a:pt x="214313" y="272579"/>
                  <a:pt x="224954" y="261938"/>
                  <a:pt x="238125" y="261938"/>
                </a:cubicBezTo>
                <a:lnTo>
                  <a:pt x="244078" y="261938"/>
                </a:lnTo>
                <a:cubicBezTo>
                  <a:pt x="267072" y="261938"/>
                  <a:pt x="285750" y="243260"/>
                  <a:pt x="285750" y="220266"/>
                </a:cubicBezTo>
                <a:lnTo>
                  <a:pt x="285750" y="214313"/>
                </a:lnTo>
                <a:lnTo>
                  <a:pt x="238125" y="214313"/>
                </a:lnTo>
                <a:cubicBezTo>
                  <a:pt x="211857" y="214313"/>
                  <a:pt x="190500" y="192956"/>
                  <a:pt x="190500" y="166688"/>
                </a:cubicBezTo>
                <a:lnTo>
                  <a:pt x="190500" y="119063"/>
                </a:lnTo>
                <a:cubicBezTo>
                  <a:pt x="190500" y="92794"/>
                  <a:pt x="211857" y="71438"/>
                  <a:pt x="238125" y="71438"/>
                </a:cubicBezTo>
                <a:lnTo>
                  <a:pt x="285750" y="71438"/>
                </a:lnTo>
                <a:cubicBezTo>
                  <a:pt x="312018" y="71438"/>
                  <a:pt x="333375" y="92794"/>
                  <a:pt x="333375" y="119063"/>
                </a:cubicBezTo>
                <a:lnTo>
                  <a:pt x="333375" y="220266"/>
                </a:lnTo>
                <a:close/>
                <a:moveTo>
                  <a:pt x="142875" y="220266"/>
                </a:moveTo>
                <a:cubicBezTo>
                  <a:pt x="142875" y="269602"/>
                  <a:pt x="102915" y="309563"/>
                  <a:pt x="53578" y="309563"/>
                </a:cubicBezTo>
                <a:lnTo>
                  <a:pt x="47625" y="309563"/>
                </a:lnTo>
                <a:cubicBezTo>
                  <a:pt x="34454" y="309563"/>
                  <a:pt x="23812" y="298921"/>
                  <a:pt x="23812" y="285750"/>
                </a:cubicBezTo>
                <a:cubicBezTo>
                  <a:pt x="23812" y="272579"/>
                  <a:pt x="34454" y="261938"/>
                  <a:pt x="47625" y="261938"/>
                </a:cubicBezTo>
                <a:lnTo>
                  <a:pt x="53578" y="261938"/>
                </a:lnTo>
                <a:cubicBezTo>
                  <a:pt x="76572" y="261938"/>
                  <a:pt x="95250" y="243260"/>
                  <a:pt x="95250" y="220266"/>
                </a:cubicBezTo>
                <a:lnTo>
                  <a:pt x="95250" y="214313"/>
                </a:lnTo>
                <a:lnTo>
                  <a:pt x="47625" y="214313"/>
                </a:lnTo>
                <a:cubicBezTo>
                  <a:pt x="21357" y="214313"/>
                  <a:pt x="0" y="192956"/>
                  <a:pt x="0" y="166688"/>
                </a:cubicBezTo>
                <a:lnTo>
                  <a:pt x="0" y="119063"/>
                </a:lnTo>
                <a:cubicBezTo>
                  <a:pt x="0" y="92794"/>
                  <a:pt x="21357" y="71438"/>
                  <a:pt x="47625" y="71438"/>
                </a:cubicBezTo>
                <a:lnTo>
                  <a:pt x="95250" y="71438"/>
                </a:lnTo>
                <a:cubicBezTo>
                  <a:pt x="121518" y="71438"/>
                  <a:pt x="142875" y="92794"/>
                  <a:pt x="142875" y="119063"/>
                </a:cubicBezTo>
                <a:lnTo>
                  <a:pt x="142875" y="220266"/>
                </a:lnTo>
                <a:close/>
              </a:path>
            </a:pathLst>
          </a:custGeom>
          <a:solidFill>
            <a:srgbClr val="28A8C4"/>
          </a:solidFill>
          <a:ln/>
        </p:spPr>
      </p:sp>
      <p:sp>
        <p:nvSpPr>
          <p:cNvPr id="11" name="Text 8"/>
          <p:cNvSpPr/>
          <p:nvPr/>
        </p:nvSpPr>
        <p:spPr>
          <a:xfrm>
            <a:off x="3975100" y="4279900"/>
            <a:ext cx="1625600" cy="609600"/>
          </a:xfrm>
          <a:prstGeom prst="rect">
            <a:avLst/>
          </a:prstGeom>
          <a:noFill/>
          <a:ln/>
        </p:spPr>
        <p:txBody>
          <a:bodyPr wrap="square" lIns="0" tIns="0" rIns="0" bIns="0" rtlCol="0" anchor="ctr"/>
          <a:lstStyle/>
          <a:p>
            <a:pPr algn="ctr">
              <a:lnSpc>
                <a:spcPct val="130000"/>
              </a:lnSpc>
            </a:pPr>
            <a:r>
              <a:rPr lang="en-US" sz="1600" b="1" dirty="0">
                <a:solidFill>
                  <a:srgbClr val="3A4F5C"/>
                </a:solidFill>
                <a:latin typeface="MiSans" pitchFamily="34" charset="0"/>
                <a:ea typeface="MiSans" pitchFamily="34" charset="-122"/>
                <a:cs typeface="MiSans" pitchFamily="34" charset="-120"/>
              </a:rPr>
              <a:t>Cite Transparently</a:t>
            </a:r>
            <a:endParaRPr lang="en-US" sz="1600" dirty="0"/>
          </a:p>
        </p:txBody>
      </p:sp>
      <p:sp>
        <p:nvSpPr>
          <p:cNvPr id="12" name="Shape 9"/>
          <p:cNvSpPr/>
          <p:nvPr/>
        </p:nvSpPr>
        <p:spPr>
          <a:xfrm>
            <a:off x="5943600" y="4191000"/>
            <a:ext cx="304800" cy="304800"/>
          </a:xfrm>
          <a:custGeom>
            <a:avLst/>
            <a:gdLst/>
            <a:ahLst/>
            <a:cxnLst/>
            <a:rect l="l" t="t" r="r" b="b"/>
            <a:pathLst>
              <a:path w="304800" h="304800">
                <a:moveTo>
                  <a:pt x="299204" y="165854"/>
                </a:moveTo>
                <a:cubicBezTo>
                  <a:pt x="306645" y="158413"/>
                  <a:pt x="306645" y="146328"/>
                  <a:pt x="299204" y="138886"/>
                </a:cubicBezTo>
                <a:lnTo>
                  <a:pt x="203954" y="43636"/>
                </a:lnTo>
                <a:cubicBezTo>
                  <a:pt x="196513" y="36195"/>
                  <a:pt x="184428" y="36195"/>
                  <a:pt x="176986" y="43636"/>
                </a:cubicBezTo>
                <a:cubicBezTo>
                  <a:pt x="169545" y="51078"/>
                  <a:pt x="169545" y="63163"/>
                  <a:pt x="176986" y="70604"/>
                </a:cubicBezTo>
                <a:lnTo>
                  <a:pt x="239732" y="133350"/>
                </a:lnTo>
                <a:lnTo>
                  <a:pt x="19050" y="133350"/>
                </a:lnTo>
                <a:cubicBezTo>
                  <a:pt x="8513" y="133350"/>
                  <a:pt x="0" y="141863"/>
                  <a:pt x="0" y="152400"/>
                </a:cubicBezTo>
                <a:cubicBezTo>
                  <a:pt x="0" y="162937"/>
                  <a:pt x="8513" y="171450"/>
                  <a:pt x="19050" y="171450"/>
                </a:cubicBezTo>
                <a:lnTo>
                  <a:pt x="239732" y="171450"/>
                </a:lnTo>
                <a:lnTo>
                  <a:pt x="176986" y="234196"/>
                </a:lnTo>
                <a:cubicBezTo>
                  <a:pt x="169545" y="241637"/>
                  <a:pt x="169545" y="253722"/>
                  <a:pt x="176986" y="261164"/>
                </a:cubicBezTo>
                <a:cubicBezTo>
                  <a:pt x="184428" y="268605"/>
                  <a:pt x="196513" y="268605"/>
                  <a:pt x="203954" y="261164"/>
                </a:cubicBezTo>
                <a:lnTo>
                  <a:pt x="299204" y="165914"/>
                </a:lnTo>
                <a:close/>
              </a:path>
            </a:pathLst>
          </a:custGeom>
          <a:solidFill>
            <a:srgbClr val="00C4E6"/>
          </a:solidFill>
          <a:ln/>
        </p:spPr>
      </p:sp>
      <p:sp>
        <p:nvSpPr>
          <p:cNvPr id="13" name="Shape 10"/>
          <p:cNvSpPr/>
          <p:nvPr/>
        </p:nvSpPr>
        <p:spPr>
          <a:xfrm>
            <a:off x="6489700" y="3797300"/>
            <a:ext cx="1828800" cy="1092200"/>
          </a:xfrm>
          <a:custGeom>
            <a:avLst/>
            <a:gdLst/>
            <a:ahLst/>
            <a:cxnLst/>
            <a:rect l="l" t="t" r="r" b="b"/>
            <a:pathLst>
              <a:path w="1828800" h="1092200">
                <a:moveTo>
                  <a:pt x="101596" y="0"/>
                </a:moveTo>
                <a:lnTo>
                  <a:pt x="1727204" y="0"/>
                </a:lnTo>
                <a:cubicBezTo>
                  <a:pt x="1783314" y="0"/>
                  <a:pt x="1828800" y="45486"/>
                  <a:pt x="1828800" y="101596"/>
                </a:cubicBezTo>
                <a:lnTo>
                  <a:pt x="1828800" y="990604"/>
                </a:lnTo>
                <a:cubicBezTo>
                  <a:pt x="1828800" y="1046714"/>
                  <a:pt x="1783314" y="1092200"/>
                  <a:pt x="1727204" y="1092200"/>
                </a:cubicBezTo>
                <a:lnTo>
                  <a:pt x="101596" y="1092200"/>
                </a:lnTo>
                <a:cubicBezTo>
                  <a:pt x="45486" y="1092200"/>
                  <a:pt x="0" y="1046714"/>
                  <a:pt x="0" y="990604"/>
                </a:cubicBezTo>
                <a:lnTo>
                  <a:pt x="0" y="101596"/>
                </a:lnTo>
                <a:cubicBezTo>
                  <a:pt x="0" y="45524"/>
                  <a:pt x="45524" y="0"/>
                  <a:pt x="101596" y="0"/>
                </a:cubicBezTo>
                <a:close/>
              </a:path>
            </a:pathLst>
          </a:custGeom>
          <a:solidFill>
            <a:srgbClr val="00C4E6">
              <a:alpha val="10196"/>
            </a:srgbClr>
          </a:solidFill>
          <a:ln/>
        </p:spPr>
      </p:sp>
      <p:sp>
        <p:nvSpPr>
          <p:cNvPr id="14" name="Shape 11"/>
          <p:cNvSpPr/>
          <p:nvPr/>
        </p:nvSpPr>
        <p:spPr>
          <a:xfrm>
            <a:off x="7216775" y="3949700"/>
            <a:ext cx="381000" cy="381000"/>
          </a:xfrm>
          <a:custGeom>
            <a:avLst/>
            <a:gdLst/>
            <a:ahLst/>
            <a:cxnLst/>
            <a:rect l="l" t="t" r="r" b="b"/>
            <a:pathLst>
              <a:path w="381000" h="381000">
                <a:moveTo>
                  <a:pt x="309563" y="154781"/>
                </a:moveTo>
                <a:cubicBezTo>
                  <a:pt x="309563" y="188937"/>
                  <a:pt x="298475" y="220489"/>
                  <a:pt x="279797" y="246087"/>
                </a:cubicBezTo>
                <a:lnTo>
                  <a:pt x="374005" y="340370"/>
                </a:lnTo>
                <a:cubicBezTo>
                  <a:pt x="383307" y="349672"/>
                  <a:pt x="383307" y="364778"/>
                  <a:pt x="374005" y="374079"/>
                </a:cubicBezTo>
                <a:cubicBezTo>
                  <a:pt x="364703" y="383381"/>
                  <a:pt x="349597" y="383381"/>
                  <a:pt x="340296" y="374079"/>
                </a:cubicBezTo>
                <a:lnTo>
                  <a:pt x="246087" y="279797"/>
                </a:lnTo>
                <a:cubicBezTo>
                  <a:pt x="220489" y="298475"/>
                  <a:pt x="188937" y="309563"/>
                  <a:pt x="154781" y="309563"/>
                </a:cubicBezTo>
                <a:cubicBezTo>
                  <a:pt x="69279" y="309563"/>
                  <a:pt x="0" y="240283"/>
                  <a:pt x="0" y="154781"/>
                </a:cubicBezTo>
                <a:cubicBezTo>
                  <a:pt x="0" y="69279"/>
                  <a:pt x="69279" y="0"/>
                  <a:pt x="154781" y="0"/>
                </a:cubicBezTo>
                <a:cubicBezTo>
                  <a:pt x="240283" y="0"/>
                  <a:pt x="309563" y="69279"/>
                  <a:pt x="309563" y="154781"/>
                </a:cubicBezTo>
                <a:close/>
                <a:moveTo>
                  <a:pt x="154781" y="83344"/>
                </a:moveTo>
                <a:cubicBezTo>
                  <a:pt x="144884" y="83344"/>
                  <a:pt x="136922" y="91306"/>
                  <a:pt x="136922" y="101203"/>
                </a:cubicBezTo>
                <a:lnTo>
                  <a:pt x="136922" y="136922"/>
                </a:lnTo>
                <a:lnTo>
                  <a:pt x="101203" y="136922"/>
                </a:lnTo>
                <a:cubicBezTo>
                  <a:pt x="91306" y="136922"/>
                  <a:pt x="83344" y="144884"/>
                  <a:pt x="83344" y="154781"/>
                </a:cubicBezTo>
                <a:cubicBezTo>
                  <a:pt x="83344" y="164678"/>
                  <a:pt x="91306" y="172641"/>
                  <a:pt x="101203" y="172641"/>
                </a:cubicBezTo>
                <a:lnTo>
                  <a:pt x="136922" y="172641"/>
                </a:lnTo>
                <a:lnTo>
                  <a:pt x="136922" y="208359"/>
                </a:lnTo>
                <a:cubicBezTo>
                  <a:pt x="136922" y="218256"/>
                  <a:pt x="144884" y="226219"/>
                  <a:pt x="154781" y="226219"/>
                </a:cubicBezTo>
                <a:cubicBezTo>
                  <a:pt x="164678" y="226219"/>
                  <a:pt x="172641" y="218256"/>
                  <a:pt x="172641" y="208359"/>
                </a:cubicBezTo>
                <a:lnTo>
                  <a:pt x="172641" y="172641"/>
                </a:lnTo>
                <a:lnTo>
                  <a:pt x="208359" y="172641"/>
                </a:lnTo>
                <a:cubicBezTo>
                  <a:pt x="218256" y="172641"/>
                  <a:pt x="226219" y="164678"/>
                  <a:pt x="226219" y="154781"/>
                </a:cubicBezTo>
                <a:cubicBezTo>
                  <a:pt x="226219" y="144884"/>
                  <a:pt x="218256" y="136922"/>
                  <a:pt x="208359" y="136922"/>
                </a:cubicBezTo>
                <a:lnTo>
                  <a:pt x="172641" y="136922"/>
                </a:lnTo>
                <a:lnTo>
                  <a:pt x="172641" y="101203"/>
                </a:lnTo>
                <a:cubicBezTo>
                  <a:pt x="172641" y="91306"/>
                  <a:pt x="164678" y="83344"/>
                  <a:pt x="154781" y="83344"/>
                </a:cubicBezTo>
                <a:close/>
              </a:path>
            </a:pathLst>
          </a:custGeom>
          <a:solidFill>
            <a:srgbClr val="00C4E6"/>
          </a:solidFill>
          <a:ln/>
        </p:spPr>
      </p:sp>
      <p:sp>
        <p:nvSpPr>
          <p:cNvPr id="15" name="Text 12"/>
          <p:cNvSpPr/>
          <p:nvPr/>
        </p:nvSpPr>
        <p:spPr>
          <a:xfrm>
            <a:off x="6687212" y="4432300"/>
            <a:ext cx="1435100" cy="304800"/>
          </a:xfrm>
          <a:prstGeom prst="rect">
            <a:avLst/>
          </a:prstGeom>
          <a:noFill/>
          <a:ln/>
        </p:spPr>
        <p:txBody>
          <a:bodyPr wrap="square" lIns="0" tIns="0" rIns="0" bIns="0" rtlCol="0" anchor="ctr"/>
          <a:lstStyle/>
          <a:p>
            <a:pPr algn="ctr">
              <a:lnSpc>
                <a:spcPct val="130000"/>
              </a:lnSpc>
            </a:pPr>
            <a:r>
              <a:rPr lang="en-US" sz="1600" b="1" dirty="0">
                <a:solidFill>
                  <a:srgbClr val="3A4F5C"/>
                </a:solidFill>
                <a:latin typeface="MiSans" pitchFamily="34" charset="0"/>
                <a:ea typeface="MiSans" pitchFamily="34" charset="-122"/>
                <a:cs typeface="MiSans" pitchFamily="34" charset="-120"/>
              </a:rPr>
              <a:t>Audit for Bias</a:t>
            </a:r>
            <a:endParaRPr lang="en-US" sz="1600" dirty="0"/>
          </a:p>
        </p:txBody>
      </p:sp>
      <p:sp>
        <p:nvSpPr>
          <p:cNvPr id="16" name="Shape 13"/>
          <p:cNvSpPr/>
          <p:nvPr/>
        </p:nvSpPr>
        <p:spPr>
          <a:xfrm>
            <a:off x="8559800" y="4191000"/>
            <a:ext cx="304800" cy="304800"/>
          </a:xfrm>
          <a:custGeom>
            <a:avLst/>
            <a:gdLst/>
            <a:ahLst/>
            <a:cxnLst/>
            <a:rect l="l" t="t" r="r" b="b"/>
            <a:pathLst>
              <a:path w="304800" h="304800">
                <a:moveTo>
                  <a:pt x="299204" y="165854"/>
                </a:moveTo>
                <a:cubicBezTo>
                  <a:pt x="306645" y="158413"/>
                  <a:pt x="306645" y="146328"/>
                  <a:pt x="299204" y="138886"/>
                </a:cubicBezTo>
                <a:lnTo>
                  <a:pt x="203954" y="43636"/>
                </a:lnTo>
                <a:cubicBezTo>
                  <a:pt x="196513" y="36195"/>
                  <a:pt x="184428" y="36195"/>
                  <a:pt x="176986" y="43636"/>
                </a:cubicBezTo>
                <a:cubicBezTo>
                  <a:pt x="169545" y="51078"/>
                  <a:pt x="169545" y="63163"/>
                  <a:pt x="176986" y="70604"/>
                </a:cubicBezTo>
                <a:lnTo>
                  <a:pt x="239732" y="133350"/>
                </a:lnTo>
                <a:lnTo>
                  <a:pt x="19050" y="133350"/>
                </a:lnTo>
                <a:cubicBezTo>
                  <a:pt x="8513" y="133350"/>
                  <a:pt x="0" y="141863"/>
                  <a:pt x="0" y="152400"/>
                </a:cubicBezTo>
                <a:cubicBezTo>
                  <a:pt x="0" y="162937"/>
                  <a:pt x="8513" y="171450"/>
                  <a:pt x="19050" y="171450"/>
                </a:cubicBezTo>
                <a:lnTo>
                  <a:pt x="239732" y="171450"/>
                </a:lnTo>
                <a:lnTo>
                  <a:pt x="176986" y="234196"/>
                </a:lnTo>
                <a:cubicBezTo>
                  <a:pt x="169545" y="241637"/>
                  <a:pt x="169545" y="253722"/>
                  <a:pt x="176986" y="261164"/>
                </a:cubicBezTo>
                <a:cubicBezTo>
                  <a:pt x="184428" y="268605"/>
                  <a:pt x="196513" y="268605"/>
                  <a:pt x="203954" y="261164"/>
                </a:cubicBezTo>
                <a:lnTo>
                  <a:pt x="299204" y="165914"/>
                </a:lnTo>
                <a:close/>
              </a:path>
            </a:pathLst>
          </a:custGeom>
          <a:solidFill>
            <a:srgbClr val="0093B2"/>
          </a:solidFill>
          <a:ln/>
        </p:spPr>
      </p:sp>
      <p:sp>
        <p:nvSpPr>
          <p:cNvPr id="17" name="Shape 14"/>
          <p:cNvSpPr/>
          <p:nvPr/>
        </p:nvSpPr>
        <p:spPr>
          <a:xfrm>
            <a:off x="9105900" y="3644900"/>
            <a:ext cx="1828800" cy="1397000"/>
          </a:xfrm>
          <a:custGeom>
            <a:avLst/>
            <a:gdLst/>
            <a:ahLst/>
            <a:cxnLst/>
            <a:rect l="l" t="t" r="r" b="b"/>
            <a:pathLst>
              <a:path w="1828800" h="1397000">
                <a:moveTo>
                  <a:pt x="101604" y="0"/>
                </a:moveTo>
                <a:lnTo>
                  <a:pt x="1727196" y="0"/>
                </a:lnTo>
                <a:cubicBezTo>
                  <a:pt x="1783310" y="0"/>
                  <a:pt x="1828800" y="45490"/>
                  <a:pt x="1828800" y="101604"/>
                </a:cubicBezTo>
                <a:lnTo>
                  <a:pt x="1828800" y="1295396"/>
                </a:lnTo>
                <a:cubicBezTo>
                  <a:pt x="1828800" y="1351510"/>
                  <a:pt x="1783310" y="1397000"/>
                  <a:pt x="1727196" y="1397000"/>
                </a:cubicBezTo>
                <a:lnTo>
                  <a:pt x="101604" y="1397000"/>
                </a:lnTo>
                <a:cubicBezTo>
                  <a:pt x="45490" y="1397000"/>
                  <a:pt x="0" y="1351510"/>
                  <a:pt x="0" y="1295396"/>
                </a:cubicBezTo>
                <a:lnTo>
                  <a:pt x="0" y="101604"/>
                </a:lnTo>
                <a:cubicBezTo>
                  <a:pt x="0" y="45527"/>
                  <a:pt x="45527" y="0"/>
                  <a:pt x="101604" y="0"/>
                </a:cubicBezTo>
                <a:close/>
              </a:path>
            </a:pathLst>
          </a:custGeom>
          <a:solidFill>
            <a:srgbClr val="0093B2">
              <a:alpha val="10196"/>
            </a:srgbClr>
          </a:solidFill>
          <a:ln/>
        </p:spPr>
      </p:sp>
      <p:sp>
        <p:nvSpPr>
          <p:cNvPr id="18" name="Shape 15"/>
          <p:cNvSpPr/>
          <p:nvPr/>
        </p:nvSpPr>
        <p:spPr>
          <a:xfrm>
            <a:off x="9809163" y="3797300"/>
            <a:ext cx="428625" cy="381000"/>
          </a:xfrm>
          <a:custGeom>
            <a:avLst/>
            <a:gdLst/>
            <a:ahLst/>
            <a:cxnLst/>
            <a:rect l="l" t="t" r="r" b="b"/>
            <a:pathLst>
              <a:path w="428625" h="381000">
                <a:moveTo>
                  <a:pt x="214313" y="23812"/>
                </a:moveTo>
                <a:cubicBezTo>
                  <a:pt x="154186" y="23812"/>
                  <a:pt x="106040" y="51197"/>
                  <a:pt x="70991" y="83790"/>
                </a:cubicBezTo>
                <a:cubicBezTo>
                  <a:pt x="36165" y="116160"/>
                  <a:pt x="12874" y="154781"/>
                  <a:pt x="1786" y="181347"/>
                </a:cubicBezTo>
                <a:cubicBezTo>
                  <a:pt x="-670" y="187226"/>
                  <a:pt x="-670" y="193774"/>
                  <a:pt x="1786" y="199653"/>
                </a:cubicBezTo>
                <a:cubicBezTo>
                  <a:pt x="12874" y="226219"/>
                  <a:pt x="36165" y="264914"/>
                  <a:pt x="70991" y="297210"/>
                </a:cubicBezTo>
                <a:cubicBezTo>
                  <a:pt x="106040" y="329729"/>
                  <a:pt x="154186" y="357188"/>
                  <a:pt x="214313" y="357188"/>
                </a:cubicBezTo>
                <a:cubicBezTo>
                  <a:pt x="274439" y="357188"/>
                  <a:pt x="322585" y="329803"/>
                  <a:pt x="357634" y="297210"/>
                </a:cubicBezTo>
                <a:cubicBezTo>
                  <a:pt x="392460" y="264840"/>
                  <a:pt x="415751" y="226219"/>
                  <a:pt x="426839" y="199653"/>
                </a:cubicBezTo>
                <a:cubicBezTo>
                  <a:pt x="429295" y="193774"/>
                  <a:pt x="429295" y="187226"/>
                  <a:pt x="426839" y="181347"/>
                </a:cubicBezTo>
                <a:cubicBezTo>
                  <a:pt x="415751" y="154781"/>
                  <a:pt x="392460" y="116086"/>
                  <a:pt x="357634" y="83790"/>
                </a:cubicBezTo>
                <a:cubicBezTo>
                  <a:pt x="322585" y="51271"/>
                  <a:pt x="274439" y="23812"/>
                  <a:pt x="214313" y="23812"/>
                </a:cubicBezTo>
                <a:close/>
                <a:moveTo>
                  <a:pt x="107156" y="190500"/>
                </a:moveTo>
                <a:cubicBezTo>
                  <a:pt x="107156" y="131359"/>
                  <a:pt x="155171" y="83344"/>
                  <a:pt x="214313" y="83344"/>
                </a:cubicBezTo>
                <a:cubicBezTo>
                  <a:pt x="273454" y="83344"/>
                  <a:pt x="321469" y="131359"/>
                  <a:pt x="321469" y="190500"/>
                </a:cubicBezTo>
                <a:cubicBezTo>
                  <a:pt x="321469" y="249641"/>
                  <a:pt x="273454" y="297656"/>
                  <a:pt x="214313" y="297656"/>
                </a:cubicBezTo>
                <a:cubicBezTo>
                  <a:pt x="155171" y="297656"/>
                  <a:pt x="107156" y="249641"/>
                  <a:pt x="107156" y="190500"/>
                </a:cubicBezTo>
                <a:close/>
                <a:moveTo>
                  <a:pt x="214313" y="142875"/>
                </a:moveTo>
                <a:cubicBezTo>
                  <a:pt x="214313" y="169143"/>
                  <a:pt x="192956" y="190500"/>
                  <a:pt x="166688" y="190500"/>
                </a:cubicBezTo>
                <a:cubicBezTo>
                  <a:pt x="158130" y="190500"/>
                  <a:pt x="150093" y="188268"/>
                  <a:pt x="143098" y="184249"/>
                </a:cubicBezTo>
                <a:cubicBezTo>
                  <a:pt x="142354" y="192360"/>
                  <a:pt x="143024" y="200695"/>
                  <a:pt x="145256" y="208955"/>
                </a:cubicBezTo>
                <a:cubicBezTo>
                  <a:pt x="155451" y="247055"/>
                  <a:pt x="194667" y="269677"/>
                  <a:pt x="232767" y="259482"/>
                </a:cubicBezTo>
                <a:cubicBezTo>
                  <a:pt x="270867" y="249287"/>
                  <a:pt x="293489" y="210071"/>
                  <a:pt x="283294" y="171971"/>
                </a:cubicBezTo>
                <a:cubicBezTo>
                  <a:pt x="274216" y="137964"/>
                  <a:pt x="241995" y="116309"/>
                  <a:pt x="208062" y="119286"/>
                </a:cubicBezTo>
                <a:cubicBezTo>
                  <a:pt x="212006" y="126206"/>
                  <a:pt x="214313" y="134243"/>
                  <a:pt x="214313" y="142875"/>
                </a:cubicBezTo>
                <a:close/>
              </a:path>
            </a:pathLst>
          </a:custGeom>
          <a:solidFill>
            <a:srgbClr val="0093B2"/>
          </a:solidFill>
          <a:ln/>
        </p:spPr>
      </p:sp>
      <p:sp>
        <p:nvSpPr>
          <p:cNvPr id="19" name="Text 16"/>
          <p:cNvSpPr/>
          <p:nvPr/>
        </p:nvSpPr>
        <p:spPr>
          <a:xfrm>
            <a:off x="9207500" y="4279900"/>
            <a:ext cx="1625600" cy="609600"/>
          </a:xfrm>
          <a:prstGeom prst="rect">
            <a:avLst/>
          </a:prstGeom>
          <a:noFill/>
          <a:ln/>
        </p:spPr>
        <p:txBody>
          <a:bodyPr wrap="square" lIns="0" tIns="0" rIns="0" bIns="0" rtlCol="0" anchor="ctr"/>
          <a:lstStyle/>
          <a:p>
            <a:pPr algn="ctr">
              <a:lnSpc>
                <a:spcPct val="130000"/>
              </a:lnSpc>
            </a:pPr>
            <a:r>
              <a:rPr lang="en-US" sz="1600" b="1" dirty="0">
                <a:solidFill>
                  <a:srgbClr val="3A4F5C"/>
                </a:solidFill>
                <a:latin typeface="MiSans" pitchFamily="34" charset="0"/>
                <a:ea typeface="MiSans" pitchFamily="34" charset="-122"/>
                <a:cs typeface="MiSans" pitchFamily="34" charset="-120"/>
              </a:rPr>
              <a:t>Human Oversight</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19:58:17-d2nf5m98bjvh7rlivu90.jpeg"/>
          <p:cNvPicPr>
            <a:picLocks noChangeAspect="1"/>
          </p:cNvPicPr>
          <p:nvPr/>
        </p:nvPicPr>
        <p:blipFill>
          <a:blip r:embed="rId3"/>
          <a:stretch>
            <a:fillRect/>
          </a:stretch>
        </p:blipFill>
        <p:spPr>
          <a:xfrm rot="16200000">
            <a:off x="2672080" y="-2672080"/>
            <a:ext cx="6858635" cy="12202795"/>
          </a:xfrm>
          <a:prstGeom prst="rect">
            <a:avLst/>
          </a:prstGeom>
        </p:spPr>
      </p:pic>
      <p:sp>
        <p:nvSpPr>
          <p:cNvPr id="3" name="Text 0"/>
          <p:cNvSpPr/>
          <p:nvPr/>
        </p:nvSpPr>
        <p:spPr>
          <a:xfrm>
            <a:off x="254000" y="2578100"/>
            <a:ext cx="4902200" cy="508000"/>
          </a:xfrm>
          <a:prstGeom prst="rect">
            <a:avLst/>
          </a:prstGeom>
          <a:noFill/>
          <a:ln/>
        </p:spPr>
        <p:txBody>
          <a:bodyPr wrap="square" lIns="0" tIns="0" rIns="0" bIns="0" rtlCol="0" anchor="ctr"/>
          <a:lstStyle/>
          <a:p>
            <a:pPr>
              <a:lnSpc>
                <a:spcPct val="90000"/>
              </a:lnSpc>
            </a:pPr>
            <a:r>
              <a:rPr lang="en-US" sz="3600" b="1" dirty="0">
                <a:solidFill>
                  <a:srgbClr val="0093B2"/>
                </a:solidFill>
                <a:latin typeface="Noto Sans SC" pitchFamily="34" charset="0"/>
                <a:ea typeface="Noto Sans SC" pitchFamily="34" charset="-122"/>
                <a:cs typeface="Noto Sans SC" pitchFamily="34" charset="-120"/>
              </a:rPr>
              <a:t>Iterate with Intent</a:t>
            </a:r>
            <a:endParaRPr lang="en-US" sz="1600" dirty="0"/>
          </a:p>
        </p:txBody>
      </p:sp>
      <p:sp>
        <p:nvSpPr>
          <p:cNvPr id="4" name="Text 1"/>
          <p:cNvSpPr/>
          <p:nvPr/>
        </p:nvSpPr>
        <p:spPr>
          <a:xfrm>
            <a:off x="254000" y="3289300"/>
            <a:ext cx="4775200" cy="990600"/>
          </a:xfrm>
          <a:prstGeom prst="rect">
            <a:avLst/>
          </a:prstGeom>
          <a:noFill/>
          <a:ln/>
        </p:spPr>
        <p:txBody>
          <a:bodyPr wrap="square" lIns="0" tIns="0" rIns="0" bIns="0" rtlCol="0" anchor="ctr"/>
          <a:lstStyle/>
          <a:p>
            <a:pPr>
              <a:lnSpc>
                <a:spcPct val="140000"/>
              </a:lnSpc>
            </a:pPr>
            <a:r>
              <a:rPr lang="en-US" sz="1600" dirty="0">
                <a:solidFill>
                  <a:srgbClr val="3A4F5C"/>
                </a:solidFill>
                <a:latin typeface="MiSans" pitchFamily="34" charset="0"/>
                <a:ea typeface="MiSans" pitchFamily="34" charset="-122"/>
                <a:cs typeface="MiSans" pitchFamily="34" charset="-120"/>
              </a:rPr>
              <a:t>Treat every AI output as </a:t>
            </a:r>
            <a:r>
              <a:rPr lang="en-US" sz="1600" dirty="0">
                <a:solidFill>
                  <a:srgbClr val="0093B2"/>
                </a:solidFill>
                <a:highlight>
                  <a:srgbClr val="00C4E6">
                    <a:alpha val="30000"/>
                  </a:srgbClr>
                </a:highlight>
                <a:latin typeface="MiSans" pitchFamily="34" charset="0"/>
                <a:ea typeface="MiSans" pitchFamily="34" charset="-122"/>
                <a:cs typeface="MiSans" pitchFamily="34" charset="-120"/>
              </a:rPr>
              <a:t>draft zero </a:t>
            </a:r>
            <a:r>
              <a:rPr lang="en-US" sz="1600" dirty="0">
                <a:solidFill>
                  <a:srgbClr val="3A4F5C"/>
                </a:solidFill>
                <a:latin typeface="MiSans" pitchFamily="34" charset="0"/>
                <a:ea typeface="MiSans" pitchFamily="34" charset="-122"/>
                <a:cs typeface="MiSans" pitchFamily="34" charset="-120"/>
              </a:rPr>
              <a:t>: critique, refine, and improve. Schedule micro-reviews to capture lessons and avoid compounding errors.</a:t>
            </a:r>
            <a:endParaRPr lang="en-US" sz="1600" dirty="0"/>
          </a:p>
        </p:txBody>
      </p:sp>
      <p:sp>
        <p:nvSpPr>
          <p:cNvPr id="5" name="Shape 2"/>
          <p:cNvSpPr/>
          <p:nvPr/>
        </p:nvSpPr>
        <p:spPr>
          <a:xfrm>
            <a:off x="5334000" y="1651000"/>
            <a:ext cx="6604000" cy="508000"/>
          </a:xfrm>
          <a:custGeom>
            <a:avLst/>
            <a:gdLst/>
            <a:ahLst/>
            <a:cxnLst/>
            <a:rect l="l" t="t" r="r" b="b"/>
            <a:pathLst>
              <a:path w="6604000" h="508000">
                <a:moveTo>
                  <a:pt x="101600" y="0"/>
                </a:moveTo>
                <a:lnTo>
                  <a:pt x="6502400" y="0"/>
                </a:lnTo>
                <a:cubicBezTo>
                  <a:pt x="6558475" y="0"/>
                  <a:pt x="6604000" y="45525"/>
                  <a:pt x="6604000" y="101600"/>
                </a:cubicBezTo>
                <a:lnTo>
                  <a:pt x="6604000" y="406400"/>
                </a:lnTo>
                <a:cubicBezTo>
                  <a:pt x="6604000" y="462475"/>
                  <a:pt x="6558475" y="508000"/>
                  <a:pt x="6502400" y="508000"/>
                </a:cubicBezTo>
                <a:lnTo>
                  <a:pt x="101600" y="508000"/>
                </a:lnTo>
                <a:cubicBezTo>
                  <a:pt x="45525" y="508000"/>
                  <a:pt x="0" y="462475"/>
                  <a:pt x="0" y="406400"/>
                </a:cubicBezTo>
                <a:lnTo>
                  <a:pt x="0" y="101600"/>
                </a:lnTo>
                <a:cubicBezTo>
                  <a:pt x="0" y="45525"/>
                  <a:pt x="45525" y="0"/>
                  <a:pt x="101600" y="0"/>
                </a:cubicBezTo>
                <a:close/>
              </a:path>
            </a:pathLst>
          </a:custGeom>
          <a:solidFill>
            <a:srgbClr val="0093B2">
              <a:alpha val="10196"/>
            </a:srgbClr>
          </a:solidFill>
          <a:ln/>
        </p:spPr>
      </p:sp>
      <p:sp>
        <p:nvSpPr>
          <p:cNvPr id="6" name="Text 3"/>
          <p:cNvSpPr/>
          <p:nvPr/>
        </p:nvSpPr>
        <p:spPr>
          <a:xfrm>
            <a:off x="5283200" y="1651000"/>
            <a:ext cx="6705600" cy="508000"/>
          </a:xfrm>
          <a:prstGeom prst="rect">
            <a:avLst/>
          </a:prstGeom>
          <a:noFill/>
          <a:ln/>
        </p:spPr>
        <p:txBody>
          <a:bodyPr wrap="square" lIns="101600" tIns="101600" rIns="101600" bIns="101600" rtlCol="0" anchor="ctr"/>
          <a:lstStyle/>
          <a:p>
            <a:pPr algn="ctr">
              <a:lnSpc>
                <a:spcPct val="130000"/>
              </a:lnSpc>
            </a:pPr>
            <a:r>
              <a:rPr lang="en-US" sz="1600" dirty="0">
                <a:solidFill>
                  <a:srgbClr val="3A4F5C"/>
                </a:solidFill>
                <a:latin typeface="MiSans" pitchFamily="34" charset="0"/>
                <a:ea typeface="MiSans" pitchFamily="34" charset="-122"/>
                <a:cs typeface="MiSans" pitchFamily="34" charset="-120"/>
              </a:rPr>
              <a:t>AI Output (Draft Zero)</a:t>
            </a:r>
            <a:endParaRPr lang="en-US" sz="1600" dirty="0"/>
          </a:p>
        </p:txBody>
      </p:sp>
      <p:sp>
        <p:nvSpPr>
          <p:cNvPr id="7" name="Shape 4"/>
          <p:cNvSpPr/>
          <p:nvPr/>
        </p:nvSpPr>
        <p:spPr>
          <a:xfrm>
            <a:off x="8629650" y="2209800"/>
            <a:ext cx="12700" cy="406400"/>
          </a:xfrm>
          <a:custGeom>
            <a:avLst/>
            <a:gdLst/>
            <a:ahLst/>
            <a:cxnLst/>
            <a:rect l="l" t="t" r="r" b="b"/>
            <a:pathLst>
              <a:path w="12700" h="406400">
                <a:moveTo>
                  <a:pt x="0" y="0"/>
                </a:moveTo>
                <a:lnTo>
                  <a:pt x="12700" y="0"/>
                </a:lnTo>
                <a:lnTo>
                  <a:pt x="12700" y="406400"/>
                </a:lnTo>
                <a:lnTo>
                  <a:pt x="0" y="406400"/>
                </a:lnTo>
                <a:lnTo>
                  <a:pt x="0" y="0"/>
                </a:lnTo>
                <a:close/>
              </a:path>
            </a:pathLst>
          </a:custGeom>
          <a:solidFill>
            <a:srgbClr val="28A8C4"/>
          </a:solidFill>
          <a:ln/>
        </p:spPr>
      </p:sp>
      <p:sp>
        <p:nvSpPr>
          <p:cNvPr id="8" name="Shape 5"/>
          <p:cNvSpPr/>
          <p:nvPr/>
        </p:nvSpPr>
        <p:spPr>
          <a:xfrm>
            <a:off x="8547100" y="2209800"/>
            <a:ext cx="177800" cy="203200"/>
          </a:xfrm>
          <a:custGeom>
            <a:avLst/>
            <a:gdLst/>
            <a:ahLst/>
            <a:cxnLst/>
            <a:rect l="l" t="t" r="r" b="b"/>
            <a:pathLst>
              <a:path w="177800" h="203200">
                <a:moveTo>
                  <a:pt x="79931" y="161369"/>
                </a:moveTo>
                <a:cubicBezTo>
                  <a:pt x="84892" y="166330"/>
                  <a:pt x="92948" y="166330"/>
                  <a:pt x="97909" y="161369"/>
                </a:cubicBezTo>
                <a:lnTo>
                  <a:pt x="174109" y="85169"/>
                </a:lnTo>
                <a:cubicBezTo>
                  <a:pt x="179070" y="80208"/>
                  <a:pt x="179070" y="72152"/>
                  <a:pt x="174109" y="67191"/>
                </a:cubicBezTo>
                <a:cubicBezTo>
                  <a:pt x="169148" y="62230"/>
                  <a:pt x="161092" y="62230"/>
                  <a:pt x="156131" y="67191"/>
                </a:cubicBezTo>
                <a:lnTo>
                  <a:pt x="88900" y="134422"/>
                </a:lnTo>
                <a:lnTo>
                  <a:pt x="21669" y="67231"/>
                </a:lnTo>
                <a:cubicBezTo>
                  <a:pt x="16708" y="62270"/>
                  <a:pt x="8652" y="62270"/>
                  <a:pt x="3691" y="67231"/>
                </a:cubicBezTo>
                <a:cubicBezTo>
                  <a:pt x="-1270" y="72192"/>
                  <a:pt x="-1270" y="80248"/>
                  <a:pt x="3691" y="85209"/>
                </a:cubicBezTo>
                <a:lnTo>
                  <a:pt x="79891" y="161409"/>
                </a:lnTo>
                <a:close/>
              </a:path>
            </a:pathLst>
          </a:custGeom>
          <a:solidFill>
            <a:srgbClr val="28A8C4"/>
          </a:solidFill>
          <a:ln/>
        </p:spPr>
      </p:sp>
      <p:sp>
        <p:nvSpPr>
          <p:cNvPr id="9" name="Shape 6"/>
          <p:cNvSpPr/>
          <p:nvPr/>
        </p:nvSpPr>
        <p:spPr>
          <a:xfrm>
            <a:off x="5334000" y="2667000"/>
            <a:ext cx="6604000" cy="508000"/>
          </a:xfrm>
          <a:custGeom>
            <a:avLst/>
            <a:gdLst/>
            <a:ahLst/>
            <a:cxnLst/>
            <a:rect l="l" t="t" r="r" b="b"/>
            <a:pathLst>
              <a:path w="6604000" h="508000">
                <a:moveTo>
                  <a:pt x="101600" y="0"/>
                </a:moveTo>
                <a:lnTo>
                  <a:pt x="6502400" y="0"/>
                </a:lnTo>
                <a:cubicBezTo>
                  <a:pt x="6558475" y="0"/>
                  <a:pt x="6604000" y="45525"/>
                  <a:pt x="6604000" y="101600"/>
                </a:cubicBezTo>
                <a:lnTo>
                  <a:pt x="6604000" y="406400"/>
                </a:lnTo>
                <a:cubicBezTo>
                  <a:pt x="6604000" y="462475"/>
                  <a:pt x="6558475" y="508000"/>
                  <a:pt x="6502400" y="508000"/>
                </a:cubicBezTo>
                <a:lnTo>
                  <a:pt x="101600" y="508000"/>
                </a:lnTo>
                <a:cubicBezTo>
                  <a:pt x="45525" y="508000"/>
                  <a:pt x="0" y="462475"/>
                  <a:pt x="0" y="406400"/>
                </a:cubicBezTo>
                <a:lnTo>
                  <a:pt x="0" y="101600"/>
                </a:lnTo>
                <a:cubicBezTo>
                  <a:pt x="0" y="45525"/>
                  <a:pt x="45525" y="0"/>
                  <a:pt x="101600" y="0"/>
                </a:cubicBezTo>
                <a:close/>
              </a:path>
            </a:pathLst>
          </a:custGeom>
          <a:solidFill>
            <a:srgbClr val="28A8C4">
              <a:alpha val="10196"/>
            </a:srgbClr>
          </a:solidFill>
          <a:ln/>
        </p:spPr>
      </p:sp>
      <p:sp>
        <p:nvSpPr>
          <p:cNvPr id="10" name="Text 7"/>
          <p:cNvSpPr/>
          <p:nvPr/>
        </p:nvSpPr>
        <p:spPr>
          <a:xfrm>
            <a:off x="5283200" y="2667000"/>
            <a:ext cx="6705600" cy="508000"/>
          </a:xfrm>
          <a:prstGeom prst="rect">
            <a:avLst/>
          </a:prstGeom>
          <a:noFill/>
          <a:ln/>
        </p:spPr>
        <p:txBody>
          <a:bodyPr wrap="square" lIns="101600" tIns="101600" rIns="101600" bIns="101600" rtlCol="0" anchor="ctr"/>
          <a:lstStyle/>
          <a:p>
            <a:pPr algn="ctr">
              <a:lnSpc>
                <a:spcPct val="130000"/>
              </a:lnSpc>
            </a:pPr>
            <a:r>
              <a:rPr lang="en-US" sz="1600" dirty="0">
                <a:solidFill>
                  <a:srgbClr val="3A4F5C"/>
                </a:solidFill>
                <a:latin typeface="MiSans" pitchFamily="34" charset="0"/>
                <a:ea typeface="MiSans" pitchFamily="34" charset="-122"/>
                <a:cs typeface="MiSans" pitchFamily="34" charset="-120"/>
              </a:rPr>
              <a:t>Critique &amp; Reflect</a:t>
            </a:r>
            <a:endParaRPr lang="en-US" sz="1600" dirty="0"/>
          </a:p>
        </p:txBody>
      </p:sp>
      <p:sp>
        <p:nvSpPr>
          <p:cNvPr id="11" name="Shape 8"/>
          <p:cNvSpPr/>
          <p:nvPr/>
        </p:nvSpPr>
        <p:spPr>
          <a:xfrm>
            <a:off x="8629650" y="3225800"/>
            <a:ext cx="12700" cy="406400"/>
          </a:xfrm>
          <a:custGeom>
            <a:avLst/>
            <a:gdLst/>
            <a:ahLst/>
            <a:cxnLst/>
            <a:rect l="l" t="t" r="r" b="b"/>
            <a:pathLst>
              <a:path w="12700" h="406400">
                <a:moveTo>
                  <a:pt x="0" y="0"/>
                </a:moveTo>
                <a:lnTo>
                  <a:pt x="12700" y="0"/>
                </a:lnTo>
                <a:lnTo>
                  <a:pt x="12700" y="406400"/>
                </a:lnTo>
                <a:lnTo>
                  <a:pt x="0" y="406400"/>
                </a:lnTo>
                <a:lnTo>
                  <a:pt x="0" y="0"/>
                </a:lnTo>
                <a:close/>
              </a:path>
            </a:pathLst>
          </a:custGeom>
          <a:solidFill>
            <a:srgbClr val="00C4E6"/>
          </a:solidFill>
          <a:ln/>
        </p:spPr>
      </p:sp>
      <p:sp>
        <p:nvSpPr>
          <p:cNvPr id="12" name="Shape 9"/>
          <p:cNvSpPr/>
          <p:nvPr/>
        </p:nvSpPr>
        <p:spPr>
          <a:xfrm>
            <a:off x="8547100" y="3225800"/>
            <a:ext cx="177800" cy="203200"/>
          </a:xfrm>
          <a:custGeom>
            <a:avLst/>
            <a:gdLst/>
            <a:ahLst/>
            <a:cxnLst/>
            <a:rect l="l" t="t" r="r" b="b"/>
            <a:pathLst>
              <a:path w="177800" h="203200">
                <a:moveTo>
                  <a:pt x="79931" y="161369"/>
                </a:moveTo>
                <a:cubicBezTo>
                  <a:pt x="84892" y="166330"/>
                  <a:pt x="92948" y="166330"/>
                  <a:pt x="97909" y="161369"/>
                </a:cubicBezTo>
                <a:lnTo>
                  <a:pt x="174109" y="85169"/>
                </a:lnTo>
                <a:cubicBezTo>
                  <a:pt x="179070" y="80208"/>
                  <a:pt x="179070" y="72152"/>
                  <a:pt x="174109" y="67191"/>
                </a:cubicBezTo>
                <a:cubicBezTo>
                  <a:pt x="169148" y="62230"/>
                  <a:pt x="161092" y="62230"/>
                  <a:pt x="156131" y="67191"/>
                </a:cubicBezTo>
                <a:lnTo>
                  <a:pt x="88900" y="134422"/>
                </a:lnTo>
                <a:lnTo>
                  <a:pt x="21669" y="67231"/>
                </a:lnTo>
                <a:cubicBezTo>
                  <a:pt x="16708" y="62270"/>
                  <a:pt x="8652" y="62270"/>
                  <a:pt x="3691" y="67231"/>
                </a:cubicBezTo>
                <a:cubicBezTo>
                  <a:pt x="-1270" y="72192"/>
                  <a:pt x="-1270" y="80248"/>
                  <a:pt x="3691" y="85209"/>
                </a:cubicBezTo>
                <a:lnTo>
                  <a:pt x="79891" y="161409"/>
                </a:lnTo>
                <a:close/>
              </a:path>
            </a:pathLst>
          </a:custGeom>
          <a:solidFill>
            <a:srgbClr val="00C4E6"/>
          </a:solidFill>
          <a:ln/>
        </p:spPr>
      </p:sp>
      <p:sp>
        <p:nvSpPr>
          <p:cNvPr id="13" name="Shape 10"/>
          <p:cNvSpPr/>
          <p:nvPr/>
        </p:nvSpPr>
        <p:spPr>
          <a:xfrm>
            <a:off x="5334000" y="3683000"/>
            <a:ext cx="6604000" cy="508000"/>
          </a:xfrm>
          <a:custGeom>
            <a:avLst/>
            <a:gdLst/>
            <a:ahLst/>
            <a:cxnLst/>
            <a:rect l="l" t="t" r="r" b="b"/>
            <a:pathLst>
              <a:path w="6604000" h="508000">
                <a:moveTo>
                  <a:pt x="101600" y="0"/>
                </a:moveTo>
                <a:lnTo>
                  <a:pt x="6502400" y="0"/>
                </a:lnTo>
                <a:cubicBezTo>
                  <a:pt x="6558475" y="0"/>
                  <a:pt x="6604000" y="45525"/>
                  <a:pt x="6604000" y="101600"/>
                </a:cubicBezTo>
                <a:lnTo>
                  <a:pt x="6604000" y="406400"/>
                </a:lnTo>
                <a:cubicBezTo>
                  <a:pt x="6604000" y="462475"/>
                  <a:pt x="6558475" y="508000"/>
                  <a:pt x="6502400" y="508000"/>
                </a:cubicBezTo>
                <a:lnTo>
                  <a:pt x="101600" y="508000"/>
                </a:lnTo>
                <a:cubicBezTo>
                  <a:pt x="45525" y="508000"/>
                  <a:pt x="0" y="462475"/>
                  <a:pt x="0" y="406400"/>
                </a:cubicBezTo>
                <a:lnTo>
                  <a:pt x="0" y="101600"/>
                </a:lnTo>
                <a:cubicBezTo>
                  <a:pt x="0" y="45525"/>
                  <a:pt x="45525" y="0"/>
                  <a:pt x="101600" y="0"/>
                </a:cubicBezTo>
                <a:close/>
              </a:path>
            </a:pathLst>
          </a:custGeom>
          <a:solidFill>
            <a:srgbClr val="00C4E6">
              <a:alpha val="10196"/>
            </a:srgbClr>
          </a:solidFill>
          <a:ln/>
        </p:spPr>
      </p:sp>
      <p:sp>
        <p:nvSpPr>
          <p:cNvPr id="14" name="Text 11"/>
          <p:cNvSpPr/>
          <p:nvPr/>
        </p:nvSpPr>
        <p:spPr>
          <a:xfrm>
            <a:off x="5283200" y="3683000"/>
            <a:ext cx="6705600" cy="508000"/>
          </a:xfrm>
          <a:prstGeom prst="rect">
            <a:avLst/>
          </a:prstGeom>
          <a:noFill/>
          <a:ln/>
        </p:spPr>
        <p:txBody>
          <a:bodyPr wrap="square" lIns="101600" tIns="101600" rIns="101600" bIns="101600" rtlCol="0" anchor="ctr"/>
          <a:lstStyle/>
          <a:p>
            <a:pPr algn="ctr">
              <a:lnSpc>
                <a:spcPct val="130000"/>
              </a:lnSpc>
            </a:pPr>
            <a:r>
              <a:rPr lang="en-US" sz="1600" dirty="0">
                <a:solidFill>
                  <a:srgbClr val="3A4F5C"/>
                </a:solidFill>
                <a:latin typeface="MiSans" pitchFamily="34" charset="0"/>
                <a:ea typeface="MiSans" pitchFamily="34" charset="-122"/>
                <a:cs typeface="MiSans" pitchFamily="34" charset="-120"/>
              </a:rPr>
              <a:t>Refine Prompts &amp; Parameters</a:t>
            </a:r>
            <a:endParaRPr lang="en-US" sz="1600" dirty="0"/>
          </a:p>
        </p:txBody>
      </p:sp>
      <p:sp>
        <p:nvSpPr>
          <p:cNvPr id="15" name="Shape 12"/>
          <p:cNvSpPr/>
          <p:nvPr/>
        </p:nvSpPr>
        <p:spPr>
          <a:xfrm>
            <a:off x="8629650" y="4241800"/>
            <a:ext cx="12700" cy="406400"/>
          </a:xfrm>
          <a:custGeom>
            <a:avLst/>
            <a:gdLst/>
            <a:ahLst/>
            <a:cxnLst/>
            <a:rect l="l" t="t" r="r" b="b"/>
            <a:pathLst>
              <a:path w="12700" h="406400">
                <a:moveTo>
                  <a:pt x="0" y="0"/>
                </a:moveTo>
                <a:lnTo>
                  <a:pt x="12700" y="0"/>
                </a:lnTo>
                <a:lnTo>
                  <a:pt x="12700" y="406400"/>
                </a:lnTo>
                <a:lnTo>
                  <a:pt x="0" y="406400"/>
                </a:lnTo>
                <a:lnTo>
                  <a:pt x="0" y="0"/>
                </a:lnTo>
                <a:close/>
              </a:path>
            </a:pathLst>
          </a:custGeom>
          <a:solidFill>
            <a:srgbClr val="0093B2"/>
          </a:solidFill>
          <a:ln/>
        </p:spPr>
      </p:sp>
      <p:sp>
        <p:nvSpPr>
          <p:cNvPr id="16" name="Shape 13"/>
          <p:cNvSpPr/>
          <p:nvPr/>
        </p:nvSpPr>
        <p:spPr>
          <a:xfrm>
            <a:off x="8547100" y="4241800"/>
            <a:ext cx="177800" cy="203200"/>
          </a:xfrm>
          <a:custGeom>
            <a:avLst/>
            <a:gdLst/>
            <a:ahLst/>
            <a:cxnLst/>
            <a:rect l="l" t="t" r="r" b="b"/>
            <a:pathLst>
              <a:path w="177800" h="203200">
                <a:moveTo>
                  <a:pt x="79931" y="161369"/>
                </a:moveTo>
                <a:cubicBezTo>
                  <a:pt x="84892" y="166330"/>
                  <a:pt x="92948" y="166330"/>
                  <a:pt x="97909" y="161369"/>
                </a:cubicBezTo>
                <a:lnTo>
                  <a:pt x="174109" y="85169"/>
                </a:lnTo>
                <a:cubicBezTo>
                  <a:pt x="179070" y="80208"/>
                  <a:pt x="179070" y="72152"/>
                  <a:pt x="174109" y="67191"/>
                </a:cubicBezTo>
                <a:cubicBezTo>
                  <a:pt x="169148" y="62230"/>
                  <a:pt x="161092" y="62230"/>
                  <a:pt x="156131" y="67191"/>
                </a:cubicBezTo>
                <a:lnTo>
                  <a:pt x="88900" y="134422"/>
                </a:lnTo>
                <a:lnTo>
                  <a:pt x="21669" y="67231"/>
                </a:lnTo>
                <a:cubicBezTo>
                  <a:pt x="16708" y="62270"/>
                  <a:pt x="8652" y="62270"/>
                  <a:pt x="3691" y="67231"/>
                </a:cubicBezTo>
                <a:cubicBezTo>
                  <a:pt x="-1270" y="72192"/>
                  <a:pt x="-1270" y="80248"/>
                  <a:pt x="3691" y="85209"/>
                </a:cubicBezTo>
                <a:lnTo>
                  <a:pt x="79891" y="161409"/>
                </a:lnTo>
                <a:close/>
              </a:path>
            </a:pathLst>
          </a:custGeom>
          <a:solidFill>
            <a:srgbClr val="0093B2"/>
          </a:solidFill>
          <a:ln/>
        </p:spPr>
      </p:sp>
      <p:sp>
        <p:nvSpPr>
          <p:cNvPr id="17" name="Shape 14"/>
          <p:cNvSpPr/>
          <p:nvPr/>
        </p:nvSpPr>
        <p:spPr>
          <a:xfrm>
            <a:off x="5334000" y="4699000"/>
            <a:ext cx="6604000" cy="508000"/>
          </a:xfrm>
          <a:custGeom>
            <a:avLst/>
            <a:gdLst/>
            <a:ahLst/>
            <a:cxnLst/>
            <a:rect l="l" t="t" r="r" b="b"/>
            <a:pathLst>
              <a:path w="6604000" h="508000">
                <a:moveTo>
                  <a:pt x="101600" y="0"/>
                </a:moveTo>
                <a:lnTo>
                  <a:pt x="6502400" y="0"/>
                </a:lnTo>
                <a:cubicBezTo>
                  <a:pt x="6558475" y="0"/>
                  <a:pt x="6604000" y="45525"/>
                  <a:pt x="6604000" y="101600"/>
                </a:cubicBezTo>
                <a:lnTo>
                  <a:pt x="6604000" y="406400"/>
                </a:lnTo>
                <a:cubicBezTo>
                  <a:pt x="6604000" y="462475"/>
                  <a:pt x="6558475" y="508000"/>
                  <a:pt x="6502400" y="508000"/>
                </a:cubicBezTo>
                <a:lnTo>
                  <a:pt x="101600" y="508000"/>
                </a:lnTo>
                <a:cubicBezTo>
                  <a:pt x="45525" y="508000"/>
                  <a:pt x="0" y="462475"/>
                  <a:pt x="0" y="406400"/>
                </a:cubicBezTo>
                <a:lnTo>
                  <a:pt x="0" y="101600"/>
                </a:lnTo>
                <a:cubicBezTo>
                  <a:pt x="0" y="45525"/>
                  <a:pt x="45525" y="0"/>
                  <a:pt x="101600" y="0"/>
                </a:cubicBezTo>
                <a:close/>
              </a:path>
            </a:pathLst>
          </a:custGeom>
          <a:solidFill>
            <a:srgbClr val="0093B2">
              <a:alpha val="10196"/>
            </a:srgbClr>
          </a:solidFill>
          <a:ln/>
        </p:spPr>
      </p:sp>
      <p:sp>
        <p:nvSpPr>
          <p:cNvPr id="18" name="Text 15"/>
          <p:cNvSpPr/>
          <p:nvPr/>
        </p:nvSpPr>
        <p:spPr>
          <a:xfrm>
            <a:off x="5283200" y="4699000"/>
            <a:ext cx="6705600" cy="508000"/>
          </a:xfrm>
          <a:prstGeom prst="rect">
            <a:avLst/>
          </a:prstGeom>
          <a:noFill/>
          <a:ln/>
        </p:spPr>
        <p:txBody>
          <a:bodyPr wrap="square" lIns="101600" tIns="101600" rIns="101600" bIns="101600" rtlCol="0" anchor="ctr"/>
          <a:lstStyle/>
          <a:p>
            <a:pPr algn="ctr">
              <a:lnSpc>
                <a:spcPct val="130000"/>
              </a:lnSpc>
            </a:pPr>
            <a:r>
              <a:rPr lang="en-US" sz="1600" dirty="0">
                <a:solidFill>
                  <a:srgbClr val="3A4F5C"/>
                </a:solidFill>
                <a:latin typeface="MiSans" pitchFamily="34" charset="0"/>
                <a:ea typeface="MiSans" pitchFamily="34" charset="-122"/>
                <a:cs typeface="MiSans" pitchFamily="34" charset="-120"/>
              </a:rPr>
              <a:t>Improved Output</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852</Words>
  <Application>Microsoft Office PowerPoint</Application>
  <PresentationFormat>Widescreen</PresentationFormat>
  <Paragraphs>156</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MiSans</vt:lpstr>
      <vt:lpstr>Arial</vt:lpstr>
      <vt:lpstr>Noto Sans SC</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Human-AI Capstone Sprint</dc:title>
  <dc:subject>Human-AI Capstone Sprint</dc:subject>
  <dc:creator>Kimi</dc:creator>
  <cp:lastModifiedBy>Sean</cp:lastModifiedBy>
  <cp:revision>4</cp:revision>
  <dcterms:created xsi:type="dcterms:W3CDTF">2025-12-01T07:14:48Z</dcterms:created>
  <dcterms:modified xsi:type="dcterms:W3CDTF">2025-12-01T07:17:40Z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{"Label":"Human-AI Capstone Sprint","ContentProducer":"001191110108MACG2KBH8F10000","ProduceID":"d4mjr4s432e2a2lfc800","ReservedCode1":"","ContentPropagator":"001191110108MACG2KBH8F20000","PropagateID":"d4mjr4s432e2a2lfc800","ReservedCode2":""}</vt:lpwstr>
  </property>
</Properties>
</file>